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37"/>
  </p:notesMasterIdLst>
  <p:sldIdLst>
    <p:sldId id="256" r:id="rId5"/>
    <p:sldId id="257" r:id="rId6"/>
    <p:sldId id="258" r:id="rId7"/>
    <p:sldId id="259" r:id="rId8"/>
    <p:sldId id="260" r:id="rId9"/>
    <p:sldId id="262" r:id="rId10"/>
    <p:sldId id="266" r:id="rId11"/>
    <p:sldId id="264" r:id="rId12"/>
    <p:sldId id="267" r:id="rId13"/>
    <p:sldId id="265" r:id="rId14"/>
    <p:sldId id="263" r:id="rId15"/>
    <p:sldId id="268" r:id="rId16"/>
    <p:sldId id="269" r:id="rId17"/>
    <p:sldId id="271" r:id="rId18"/>
    <p:sldId id="275" r:id="rId19"/>
    <p:sldId id="279" r:id="rId20"/>
    <p:sldId id="277" r:id="rId21"/>
    <p:sldId id="278" r:id="rId22"/>
    <p:sldId id="276" r:id="rId23"/>
    <p:sldId id="285" r:id="rId24"/>
    <p:sldId id="281" r:id="rId25"/>
    <p:sldId id="280" r:id="rId26"/>
    <p:sldId id="286" r:id="rId27"/>
    <p:sldId id="283" r:id="rId28"/>
    <p:sldId id="284" r:id="rId29"/>
    <p:sldId id="282" r:id="rId30"/>
    <p:sldId id="274" r:id="rId31"/>
    <p:sldId id="273" r:id="rId32"/>
    <p:sldId id="288" r:id="rId33"/>
    <p:sldId id="272" r:id="rId34"/>
    <p:sldId id="287" r:id="rId35"/>
    <p:sldId id="261"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B0000"/>
    <a:srgbClr val="333333"/>
    <a:srgbClr val="000000"/>
    <a:srgbClr val="E6E6E6"/>
    <a:srgbClr val="B70F2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013" autoAdjust="0"/>
    <p:restoredTop sz="94660"/>
  </p:normalViewPr>
  <p:slideViewPr>
    <p:cSldViewPr snapToGrid="0">
      <p:cViewPr varScale="1">
        <p:scale>
          <a:sx n="105" d="100"/>
          <a:sy n="105" d="100"/>
        </p:scale>
        <p:origin x="462"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viewProps" Target="viewProps.xml"/><Relationship Id="rId21" Type="http://schemas.openxmlformats.org/officeDocument/2006/relationships/slide" Target="slides/slide17.xml"/><Relationship Id="rId34" Type="http://schemas.openxmlformats.org/officeDocument/2006/relationships/slide" Target="slides/slide30.xml"/><Relationship Id="rId42" Type="http://schemas.microsoft.com/office/2016/11/relationships/changesInfo" Target="changesInfos/changesInfo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ula, Noah" userId="0066cea6-34cc-4824-b5e3-e6ff740b6715" providerId="ADAL" clId="{1C87E2B7-3CFF-461A-9CA7-9AF3487303C9}"/>
    <pc:docChg chg="addSld modSld">
      <pc:chgData name="Gula, Noah" userId="0066cea6-34cc-4824-b5e3-e6ff740b6715" providerId="ADAL" clId="{1C87E2B7-3CFF-461A-9CA7-9AF3487303C9}" dt="2021-08-09T13:04:31.751" v="399" actId="688"/>
      <pc:docMkLst>
        <pc:docMk/>
      </pc:docMkLst>
      <pc:sldChg chg="addSp modSp mod">
        <pc:chgData name="Gula, Noah" userId="0066cea6-34cc-4824-b5e3-e6ff740b6715" providerId="ADAL" clId="{1C87E2B7-3CFF-461A-9CA7-9AF3487303C9}" dt="2021-08-09T13:04:31.751" v="399" actId="688"/>
        <pc:sldMkLst>
          <pc:docMk/>
          <pc:sldMk cId="1048394139" sldId="263"/>
        </pc:sldMkLst>
        <pc:spChg chg="add mod">
          <ac:chgData name="Gula, Noah" userId="0066cea6-34cc-4824-b5e3-e6ff740b6715" providerId="ADAL" clId="{1C87E2B7-3CFF-461A-9CA7-9AF3487303C9}" dt="2021-08-09T13:04:31.751" v="399" actId="688"/>
          <ac:spMkLst>
            <pc:docMk/>
            <pc:sldMk cId="1048394139" sldId="263"/>
            <ac:spMk id="2" creationId="{A85E8D3B-6AD3-4639-A66C-02BFDECEE2BC}"/>
          </ac:spMkLst>
        </pc:spChg>
      </pc:sldChg>
      <pc:sldChg chg="modSp mod">
        <pc:chgData name="Gula, Noah" userId="0066cea6-34cc-4824-b5e3-e6ff740b6715" providerId="ADAL" clId="{1C87E2B7-3CFF-461A-9CA7-9AF3487303C9}" dt="2021-08-09T12:55:12.705" v="10" actId="20577"/>
        <pc:sldMkLst>
          <pc:docMk/>
          <pc:sldMk cId="3386987217" sldId="272"/>
        </pc:sldMkLst>
        <pc:spChg chg="mod">
          <ac:chgData name="Gula, Noah" userId="0066cea6-34cc-4824-b5e3-e6ff740b6715" providerId="ADAL" clId="{1C87E2B7-3CFF-461A-9CA7-9AF3487303C9}" dt="2021-08-09T12:55:12.705" v="10" actId="20577"/>
          <ac:spMkLst>
            <pc:docMk/>
            <pc:sldMk cId="3386987217" sldId="272"/>
            <ac:spMk id="6" creationId="{13DF25BA-4D13-43C7-AC27-AFFDB722539E}"/>
          </ac:spMkLst>
        </pc:spChg>
      </pc:sldChg>
      <pc:sldChg chg="modSp new mod">
        <pc:chgData name="Gula, Noah" userId="0066cea6-34cc-4824-b5e3-e6ff740b6715" providerId="ADAL" clId="{1C87E2B7-3CFF-461A-9CA7-9AF3487303C9}" dt="2021-08-09T13:03:09.403" v="393" actId="20577"/>
        <pc:sldMkLst>
          <pc:docMk/>
          <pc:sldMk cId="3786830854" sldId="288"/>
        </pc:sldMkLst>
        <pc:spChg chg="mod">
          <ac:chgData name="Gula, Noah" userId="0066cea6-34cc-4824-b5e3-e6ff740b6715" providerId="ADAL" clId="{1C87E2B7-3CFF-461A-9CA7-9AF3487303C9}" dt="2021-08-09T13:03:09.403" v="393" actId="20577"/>
          <ac:spMkLst>
            <pc:docMk/>
            <pc:sldMk cId="3786830854" sldId="288"/>
            <ac:spMk id="2" creationId="{1E960B44-6274-4424-B00B-BCD4EF7B4C9F}"/>
          </ac:spMkLst>
        </pc:spChg>
        <pc:spChg chg="mod">
          <ac:chgData name="Gula, Noah" userId="0066cea6-34cc-4824-b5e3-e6ff740b6715" providerId="ADAL" clId="{1C87E2B7-3CFF-461A-9CA7-9AF3487303C9}" dt="2021-08-09T12:55:24.497" v="41" actId="20577"/>
          <ac:spMkLst>
            <pc:docMk/>
            <pc:sldMk cId="3786830854" sldId="288"/>
            <ac:spMk id="6" creationId="{67D51A55-F800-4D87-A3E4-436AAECCF61C}"/>
          </ac:spMkLst>
        </pc:spChg>
        <pc:spChg chg="mod">
          <ac:chgData name="Gula, Noah" userId="0066cea6-34cc-4824-b5e3-e6ff740b6715" providerId="ADAL" clId="{1C87E2B7-3CFF-461A-9CA7-9AF3487303C9}" dt="2021-08-09T12:55:17.335" v="20" actId="20577"/>
          <ac:spMkLst>
            <pc:docMk/>
            <pc:sldMk cId="3786830854" sldId="288"/>
            <ac:spMk id="7" creationId="{0FF4A883-84A1-4B8D-952F-DB0447F78EB4}"/>
          </ac:spMkLst>
        </pc:sp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000" b="0" i="0" u="none" strike="noStrike" kern="1200" spc="0" baseline="0">
                <a:solidFill>
                  <a:schemeClr val="tx1">
                    <a:lumMod val="65000"/>
                    <a:lumOff val="35000"/>
                  </a:schemeClr>
                </a:solidFill>
                <a:latin typeface="Arial Nova" panose="020B0504020202020204" pitchFamily="34" charset="0"/>
                <a:ea typeface="+mn-ea"/>
                <a:cs typeface="+mn-cs"/>
              </a:defRPr>
            </a:pPr>
            <a:r>
              <a:rPr lang="en-US" sz="2000" dirty="0">
                <a:latin typeface="Arial Nova" panose="020B0504020202020204" pitchFamily="34" charset="0"/>
              </a:rPr>
              <a:t>Comparison</a:t>
            </a:r>
            <a:r>
              <a:rPr lang="en-US" sz="2000" baseline="0" dirty="0">
                <a:latin typeface="Arial Nova" panose="020B0504020202020204" pitchFamily="34" charset="0"/>
              </a:rPr>
              <a:t> of Selected Propulsion Types [3]</a:t>
            </a:r>
            <a:endParaRPr lang="en-US" sz="2000" dirty="0">
              <a:latin typeface="Arial Nova" panose="020B0504020202020204" pitchFamily="34" charset="0"/>
            </a:endParaRPr>
          </a:p>
        </c:rich>
      </c:tx>
      <c:overlay val="0"/>
      <c:spPr>
        <a:noFill/>
        <a:ln>
          <a:noFill/>
        </a:ln>
        <a:effectLst/>
      </c:spPr>
      <c:txPr>
        <a:bodyPr rot="0" spcFirstLastPara="1" vertOverflow="ellipsis" vert="horz" wrap="square" anchor="ctr" anchorCtr="1"/>
        <a:lstStyle/>
        <a:p>
          <a:pPr>
            <a:defRPr sz="2000" b="0" i="0" u="none" strike="noStrike" kern="1200" spc="0" baseline="0">
              <a:solidFill>
                <a:schemeClr val="tx1">
                  <a:lumMod val="65000"/>
                  <a:lumOff val="35000"/>
                </a:schemeClr>
              </a:solidFill>
              <a:latin typeface="Arial Nova" panose="020B0504020202020204" pitchFamily="34" charset="0"/>
              <a:ea typeface="+mn-ea"/>
              <a:cs typeface="+mn-cs"/>
            </a:defRPr>
          </a:pPr>
          <a:endParaRPr lang="en-US"/>
        </a:p>
      </c:txPr>
    </c:title>
    <c:autoTitleDeleted val="0"/>
    <c:plotArea>
      <c:layout>
        <c:manualLayout>
          <c:layoutTarget val="inner"/>
          <c:xMode val="edge"/>
          <c:yMode val="edge"/>
          <c:x val="0.16348381452318461"/>
          <c:y val="0.17171296296296296"/>
          <c:w val="0.55718180858460664"/>
          <c:h val="0.62271617089530473"/>
        </c:manualLayout>
      </c:layout>
      <c:scatterChart>
        <c:scatterStyle val="smoothMarker"/>
        <c:varyColors val="0"/>
        <c:ser>
          <c:idx val="0"/>
          <c:order val="0"/>
          <c:tx>
            <c:strRef>
              <c:f>[prop.xlsx]Sheet1!$B$2</c:f>
              <c:strCache>
                <c:ptCount val="1"/>
                <c:pt idx="0">
                  <c:v>Chemical</c:v>
                </c:pt>
              </c:strCache>
            </c:strRef>
          </c:tx>
          <c:spPr>
            <a:ln w="38100" cap="rnd">
              <a:solidFill>
                <a:schemeClr val="accent1"/>
              </a:solidFill>
              <a:round/>
            </a:ln>
            <a:effectLst>
              <a:outerShdw blurRad="50800" dist="38100" dir="5400000" algn="t" rotWithShape="0">
                <a:prstClr val="black">
                  <a:alpha val="40000"/>
                </a:prstClr>
              </a:outerShdw>
            </a:effectLst>
          </c:spPr>
          <c:marker>
            <c:symbol val="circle"/>
            <c:size val="5"/>
            <c:spPr>
              <a:solidFill>
                <a:schemeClr val="accent1"/>
              </a:solidFill>
              <a:ln w="38100">
                <a:solidFill>
                  <a:schemeClr val="accent1"/>
                </a:solidFill>
              </a:ln>
              <a:effectLst>
                <a:outerShdw blurRad="50800" dist="38100" dir="5400000" algn="t" rotWithShape="0">
                  <a:prstClr val="black">
                    <a:alpha val="40000"/>
                  </a:prstClr>
                </a:outerShdw>
              </a:effectLst>
            </c:spPr>
          </c:marker>
          <c:xVal>
            <c:numRef>
              <c:f>[prop.xlsx]Sheet1!$C$2:$C$3</c:f>
              <c:numCache>
                <c:formatCode>General</c:formatCode>
                <c:ptCount val="2"/>
                <c:pt idx="0" formatCode="0.00E+00">
                  <c:v>0.1</c:v>
                </c:pt>
                <c:pt idx="1">
                  <c:v>100</c:v>
                </c:pt>
              </c:numCache>
            </c:numRef>
          </c:xVal>
          <c:yVal>
            <c:numRef>
              <c:f>[prop.xlsx]Sheet1!$D$2:$D$3</c:f>
              <c:numCache>
                <c:formatCode>General</c:formatCode>
                <c:ptCount val="2"/>
                <c:pt idx="0">
                  <c:v>200</c:v>
                </c:pt>
                <c:pt idx="1">
                  <c:v>469</c:v>
                </c:pt>
              </c:numCache>
            </c:numRef>
          </c:yVal>
          <c:smooth val="1"/>
          <c:extLst>
            <c:ext xmlns:c16="http://schemas.microsoft.com/office/drawing/2014/chart" uri="{C3380CC4-5D6E-409C-BE32-E72D297353CC}">
              <c16:uniqueId val="{00000000-6B4E-499D-B12D-8D0807F8FE1E}"/>
            </c:ext>
          </c:extLst>
        </c:ser>
        <c:ser>
          <c:idx val="1"/>
          <c:order val="1"/>
          <c:tx>
            <c:strRef>
              <c:f>[prop.xlsx]Sheet1!$B$4</c:f>
              <c:strCache>
                <c:ptCount val="1"/>
                <c:pt idx="0">
                  <c:v>Liquid monoprop</c:v>
                </c:pt>
              </c:strCache>
            </c:strRef>
          </c:tx>
          <c:spPr>
            <a:ln w="38100" cap="rnd">
              <a:solidFill>
                <a:schemeClr val="accent2"/>
              </a:solidFill>
              <a:round/>
            </a:ln>
            <a:effectLst>
              <a:outerShdw blurRad="50800" dist="38100" dir="5400000" algn="t" rotWithShape="0">
                <a:prstClr val="black">
                  <a:alpha val="40000"/>
                </a:prstClr>
              </a:outerShdw>
            </a:effectLst>
          </c:spPr>
          <c:marker>
            <c:symbol val="circle"/>
            <c:size val="5"/>
            <c:spPr>
              <a:solidFill>
                <a:schemeClr val="accent2"/>
              </a:solidFill>
              <a:ln w="38100">
                <a:solidFill>
                  <a:schemeClr val="accent2"/>
                </a:solidFill>
              </a:ln>
              <a:effectLst>
                <a:outerShdw blurRad="50800" dist="38100" dir="5400000" algn="t" rotWithShape="0">
                  <a:prstClr val="black">
                    <a:alpha val="40000"/>
                  </a:prstClr>
                </a:outerShdw>
              </a:effectLst>
            </c:spPr>
          </c:marker>
          <c:xVal>
            <c:numRef>
              <c:f>[prop.xlsx]Sheet1!$C$4:$C$5</c:f>
              <c:numCache>
                <c:formatCode>0.00</c:formatCode>
                <c:ptCount val="2"/>
                <c:pt idx="0">
                  <c:v>1</c:v>
                </c:pt>
                <c:pt idx="1">
                  <c:v>0.1</c:v>
                </c:pt>
              </c:numCache>
            </c:numRef>
          </c:xVal>
          <c:yVal>
            <c:numRef>
              <c:f>[prop.xlsx]Sheet1!$D$4:$D$5</c:f>
              <c:numCache>
                <c:formatCode>General</c:formatCode>
                <c:ptCount val="2"/>
                <c:pt idx="0">
                  <c:v>194</c:v>
                </c:pt>
                <c:pt idx="1">
                  <c:v>223</c:v>
                </c:pt>
              </c:numCache>
            </c:numRef>
          </c:yVal>
          <c:smooth val="1"/>
          <c:extLst>
            <c:ext xmlns:c16="http://schemas.microsoft.com/office/drawing/2014/chart" uri="{C3380CC4-5D6E-409C-BE32-E72D297353CC}">
              <c16:uniqueId val="{00000001-6B4E-499D-B12D-8D0807F8FE1E}"/>
            </c:ext>
          </c:extLst>
        </c:ser>
        <c:ser>
          <c:idx val="2"/>
          <c:order val="2"/>
          <c:tx>
            <c:strRef>
              <c:f>[prop.xlsx]Sheet1!$B$6</c:f>
              <c:strCache>
                <c:ptCount val="1"/>
                <c:pt idx="0">
                  <c:v>Plasma</c:v>
                </c:pt>
              </c:strCache>
            </c:strRef>
          </c:tx>
          <c:spPr>
            <a:ln w="38100" cap="rnd">
              <a:solidFill>
                <a:schemeClr val="accent3"/>
              </a:solidFill>
              <a:round/>
            </a:ln>
            <a:effectLst>
              <a:outerShdw blurRad="50800" dist="38100" dir="5400000" algn="t" rotWithShape="0">
                <a:prstClr val="black">
                  <a:alpha val="40000"/>
                </a:prstClr>
              </a:outerShdw>
            </a:effectLst>
          </c:spPr>
          <c:marker>
            <c:symbol val="circle"/>
            <c:size val="5"/>
            <c:spPr>
              <a:solidFill>
                <a:schemeClr val="accent3"/>
              </a:solidFill>
              <a:ln w="38100">
                <a:solidFill>
                  <a:schemeClr val="accent3"/>
                </a:solidFill>
              </a:ln>
              <a:effectLst>
                <a:outerShdw blurRad="50800" dist="38100" dir="5400000" algn="t" rotWithShape="0">
                  <a:prstClr val="black">
                    <a:alpha val="40000"/>
                  </a:prstClr>
                </a:outerShdw>
              </a:effectLst>
            </c:spPr>
          </c:marker>
          <c:xVal>
            <c:numRef>
              <c:f>[prop.xlsx]Sheet1!$C$6:$C$7</c:f>
              <c:numCache>
                <c:formatCode>0.00E+00</c:formatCode>
                <c:ptCount val="2"/>
                <c:pt idx="0">
                  <c:v>1.0000000000000001E-5</c:v>
                </c:pt>
                <c:pt idx="1">
                  <c:v>1E-3</c:v>
                </c:pt>
              </c:numCache>
            </c:numRef>
          </c:xVal>
          <c:yVal>
            <c:numRef>
              <c:f>[prop.xlsx]Sheet1!$D$6:$D$7</c:f>
              <c:numCache>
                <c:formatCode>General</c:formatCode>
                <c:ptCount val="2"/>
                <c:pt idx="0">
                  <c:v>700</c:v>
                </c:pt>
                <c:pt idx="1">
                  <c:v>2500</c:v>
                </c:pt>
              </c:numCache>
            </c:numRef>
          </c:yVal>
          <c:smooth val="1"/>
          <c:extLst>
            <c:ext xmlns:c16="http://schemas.microsoft.com/office/drawing/2014/chart" uri="{C3380CC4-5D6E-409C-BE32-E72D297353CC}">
              <c16:uniqueId val="{00000002-6B4E-499D-B12D-8D0807F8FE1E}"/>
            </c:ext>
          </c:extLst>
        </c:ser>
        <c:ser>
          <c:idx val="3"/>
          <c:order val="3"/>
          <c:tx>
            <c:strRef>
              <c:f>[prop.xlsx]Sheet1!$B$8</c:f>
              <c:strCache>
                <c:ptCount val="1"/>
                <c:pt idx="0">
                  <c:v>Ion</c:v>
                </c:pt>
              </c:strCache>
            </c:strRef>
          </c:tx>
          <c:spPr>
            <a:ln w="38100" cap="rnd">
              <a:solidFill>
                <a:schemeClr val="accent4"/>
              </a:solidFill>
              <a:round/>
            </a:ln>
            <a:effectLst>
              <a:outerShdw blurRad="50800" dist="38100" dir="5400000" algn="t" rotWithShape="0">
                <a:prstClr val="black">
                  <a:alpha val="40000"/>
                </a:prstClr>
              </a:outerShdw>
            </a:effectLst>
          </c:spPr>
          <c:marker>
            <c:symbol val="circle"/>
            <c:size val="5"/>
            <c:spPr>
              <a:solidFill>
                <a:schemeClr val="accent4"/>
              </a:solidFill>
              <a:ln w="38100">
                <a:solidFill>
                  <a:schemeClr val="accent4"/>
                </a:solidFill>
              </a:ln>
              <a:effectLst>
                <a:outerShdw blurRad="50800" dist="38100" dir="5400000" algn="t" rotWithShape="0">
                  <a:prstClr val="black">
                    <a:alpha val="40000"/>
                  </a:prstClr>
                </a:outerShdw>
              </a:effectLst>
            </c:spPr>
          </c:marker>
          <c:xVal>
            <c:numRef>
              <c:f>[prop.xlsx]Sheet1!$C$8:$C$9</c:f>
              <c:numCache>
                <c:formatCode>0.00E+00</c:formatCode>
                <c:ptCount val="2"/>
                <c:pt idx="0">
                  <c:v>1.0000000000000001E-5</c:v>
                </c:pt>
                <c:pt idx="1">
                  <c:v>1E-3</c:v>
                </c:pt>
              </c:numCache>
            </c:numRef>
          </c:xVal>
          <c:yVal>
            <c:numRef>
              <c:f>[prop.xlsx]Sheet1!$D$8:$D$9</c:f>
              <c:numCache>
                <c:formatCode>General</c:formatCode>
                <c:ptCount val="2"/>
                <c:pt idx="0">
                  <c:v>1310</c:v>
                </c:pt>
                <c:pt idx="1">
                  <c:v>7650</c:v>
                </c:pt>
              </c:numCache>
            </c:numRef>
          </c:yVal>
          <c:smooth val="1"/>
          <c:extLst>
            <c:ext xmlns:c16="http://schemas.microsoft.com/office/drawing/2014/chart" uri="{C3380CC4-5D6E-409C-BE32-E72D297353CC}">
              <c16:uniqueId val="{00000003-6B4E-499D-B12D-8D0807F8FE1E}"/>
            </c:ext>
          </c:extLst>
        </c:ser>
        <c:ser>
          <c:idx val="4"/>
          <c:order val="4"/>
          <c:tx>
            <c:strRef>
              <c:f>[prop.xlsx]Sheet1!$B$10</c:f>
              <c:strCache>
                <c:ptCount val="1"/>
                <c:pt idx="0">
                  <c:v>Solar Thermal</c:v>
                </c:pt>
              </c:strCache>
            </c:strRef>
          </c:tx>
          <c:spPr>
            <a:ln w="38100" cap="rnd">
              <a:solidFill>
                <a:schemeClr val="accent5"/>
              </a:solidFill>
              <a:round/>
            </a:ln>
            <a:effectLst>
              <a:outerShdw blurRad="50800" dist="38100" dir="5400000" algn="t" rotWithShape="0">
                <a:prstClr val="black">
                  <a:alpha val="40000"/>
                </a:prstClr>
              </a:outerShdw>
            </a:effectLst>
          </c:spPr>
          <c:marker>
            <c:symbol val="circle"/>
            <c:size val="5"/>
            <c:spPr>
              <a:solidFill>
                <a:schemeClr val="accent5"/>
              </a:solidFill>
              <a:ln w="38100">
                <a:solidFill>
                  <a:schemeClr val="accent5"/>
                </a:solidFill>
              </a:ln>
              <a:effectLst>
                <a:outerShdw blurRad="50800" dist="38100" dir="5400000" algn="t" rotWithShape="0">
                  <a:prstClr val="black">
                    <a:alpha val="40000"/>
                  </a:prstClr>
                </a:outerShdw>
              </a:effectLst>
            </c:spPr>
          </c:marker>
          <c:xVal>
            <c:numRef>
              <c:f>[prop.xlsx]Sheet1!$C$10:$C$11</c:f>
              <c:numCache>
                <c:formatCode>0.00E+00</c:formatCode>
                <c:ptCount val="2"/>
                <c:pt idx="0">
                  <c:v>0.01</c:v>
                </c:pt>
                <c:pt idx="1">
                  <c:v>0.1</c:v>
                </c:pt>
              </c:numCache>
            </c:numRef>
          </c:xVal>
          <c:yVal>
            <c:numRef>
              <c:f>[prop.xlsx]Sheet1!$D$10:$D$11</c:f>
              <c:numCache>
                <c:formatCode>General</c:formatCode>
                <c:ptCount val="2"/>
                <c:pt idx="0">
                  <c:v>400</c:v>
                </c:pt>
                <c:pt idx="1">
                  <c:v>700</c:v>
                </c:pt>
              </c:numCache>
            </c:numRef>
          </c:yVal>
          <c:smooth val="1"/>
          <c:extLst>
            <c:ext xmlns:c16="http://schemas.microsoft.com/office/drawing/2014/chart" uri="{C3380CC4-5D6E-409C-BE32-E72D297353CC}">
              <c16:uniqueId val="{00000004-6B4E-499D-B12D-8D0807F8FE1E}"/>
            </c:ext>
          </c:extLst>
        </c:ser>
        <c:ser>
          <c:idx val="5"/>
          <c:order val="5"/>
          <c:tx>
            <c:strRef>
              <c:f>[prop.xlsx]Sheet1!$B$12</c:f>
              <c:strCache>
                <c:ptCount val="1"/>
                <c:pt idx="0">
                  <c:v>Nuclear Thermal</c:v>
                </c:pt>
              </c:strCache>
            </c:strRef>
          </c:tx>
          <c:spPr>
            <a:ln w="38100" cap="rnd">
              <a:solidFill>
                <a:schemeClr val="accent6"/>
              </a:solidFill>
              <a:round/>
            </a:ln>
            <a:effectLst>
              <a:outerShdw blurRad="50800" dist="38100" dir="5400000" algn="t" rotWithShape="0">
                <a:prstClr val="black">
                  <a:alpha val="40000"/>
                </a:prstClr>
              </a:outerShdw>
            </a:effectLst>
          </c:spPr>
          <c:marker>
            <c:symbol val="circle"/>
            <c:size val="5"/>
            <c:spPr>
              <a:solidFill>
                <a:schemeClr val="accent6"/>
              </a:solidFill>
              <a:ln w="38100">
                <a:solidFill>
                  <a:schemeClr val="accent6"/>
                </a:solidFill>
              </a:ln>
              <a:effectLst>
                <a:outerShdw blurRad="50800" dist="38100" dir="5400000" algn="t" rotWithShape="0">
                  <a:prstClr val="black">
                    <a:alpha val="40000"/>
                  </a:prstClr>
                </a:outerShdw>
              </a:effectLst>
            </c:spPr>
          </c:marker>
          <c:xVal>
            <c:numRef>
              <c:f>[prop.xlsx]Sheet1!$C$12:$C$13</c:f>
              <c:numCache>
                <c:formatCode>0.00E+00</c:formatCode>
                <c:ptCount val="2"/>
                <c:pt idx="0">
                  <c:v>0.01</c:v>
                </c:pt>
                <c:pt idx="1">
                  <c:v>7</c:v>
                </c:pt>
              </c:numCache>
            </c:numRef>
          </c:xVal>
          <c:yVal>
            <c:numRef>
              <c:f>[prop.xlsx]Sheet1!$D$12:$D$13</c:f>
              <c:numCache>
                <c:formatCode>General</c:formatCode>
                <c:ptCount val="2"/>
                <c:pt idx="0">
                  <c:v>850</c:v>
                </c:pt>
                <c:pt idx="1">
                  <c:v>1000</c:v>
                </c:pt>
              </c:numCache>
            </c:numRef>
          </c:yVal>
          <c:smooth val="1"/>
          <c:extLst>
            <c:ext xmlns:c16="http://schemas.microsoft.com/office/drawing/2014/chart" uri="{C3380CC4-5D6E-409C-BE32-E72D297353CC}">
              <c16:uniqueId val="{00000005-6B4E-499D-B12D-8D0807F8FE1E}"/>
            </c:ext>
          </c:extLst>
        </c:ser>
        <c:dLbls>
          <c:showLegendKey val="0"/>
          <c:showVal val="0"/>
          <c:showCatName val="0"/>
          <c:showSerName val="0"/>
          <c:showPercent val="0"/>
          <c:showBubbleSize val="0"/>
        </c:dLbls>
        <c:axId val="584453471"/>
        <c:axId val="584450559"/>
      </c:scatterChart>
      <c:valAx>
        <c:axId val="584453471"/>
        <c:scaling>
          <c:logBase val="10"/>
          <c:orientation val="minMax"/>
        </c:scaling>
        <c:delete val="0"/>
        <c:axPos val="b"/>
        <c:majorGridlines>
          <c:spPr>
            <a:ln w="9525" cap="flat" cmpd="sng" algn="ctr">
              <a:solidFill>
                <a:schemeClr val="tx1">
                  <a:lumMod val="15000"/>
                  <a:lumOff val="85000"/>
                </a:schemeClr>
              </a:solidFill>
              <a:round/>
            </a:ln>
            <a:effectLst/>
          </c:spPr>
        </c:majorGridlines>
        <c:minorGridlines>
          <c:spPr>
            <a:ln w="9525" cap="flat" cmpd="sng" algn="ctr">
              <a:solidFill>
                <a:schemeClr val="tx1">
                  <a:lumMod val="5000"/>
                  <a:lumOff val="95000"/>
                </a:schemeClr>
              </a:solidFill>
              <a:round/>
            </a:ln>
            <a:effectLst/>
          </c:spPr>
        </c:minorGridlines>
        <c:title>
          <c:tx>
            <c:rich>
              <a:bodyPr rot="0" spcFirstLastPara="1" vertOverflow="ellipsis" vert="horz" wrap="square" anchor="ctr" anchorCtr="1"/>
              <a:lstStyle/>
              <a:p>
                <a:pPr>
                  <a:defRPr sz="2000" b="0" i="0" u="none" strike="noStrike" kern="1200" baseline="0">
                    <a:solidFill>
                      <a:schemeClr val="tx1">
                        <a:lumMod val="65000"/>
                        <a:lumOff val="35000"/>
                      </a:schemeClr>
                    </a:solidFill>
                    <a:latin typeface="Arial Nova" panose="020B0504020202020204" pitchFamily="34" charset="0"/>
                    <a:ea typeface="+mn-ea"/>
                    <a:cs typeface="+mn-cs"/>
                  </a:defRPr>
                </a:pPr>
                <a:r>
                  <a:rPr lang="en-US" sz="2000">
                    <a:latin typeface="Arial Nova" panose="020B0504020202020204" pitchFamily="34" charset="0"/>
                  </a:rPr>
                  <a:t>Thrust-to</a:t>
                </a:r>
                <a:r>
                  <a:rPr lang="en-US" sz="2000" baseline="0">
                    <a:latin typeface="Arial Nova" panose="020B0504020202020204" pitchFamily="34" charset="0"/>
                  </a:rPr>
                  <a:t>-Weight Ratio</a:t>
                </a:r>
                <a:endParaRPr lang="en-US" sz="2000">
                  <a:latin typeface="Arial Nova" panose="020B0504020202020204" pitchFamily="34" charset="0"/>
                </a:endParaRPr>
              </a:p>
            </c:rich>
          </c:tx>
          <c:overlay val="0"/>
          <c:spPr>
            <a:noFill/>
            <a:ln>
              <a:noFill/>
            </a:ln>
            <a:effectLst/>
          </c:spPr>
          <c:txPr>
            <a:bodyPr rot="0" spcFirstLastPara="1" vertOverflow="ellipsis" vert="horz" wrap="square" anchor="ctr" anchorCtr="1"/>
            <a:lstStyle/>
            <a:p>
              <a:pPr>
                <a:defRPr sz="2000" b="0" i="0" u="none" strike="noStrike" kern="1200" baseline="0">
                  <a:solidFill>
                    <a:schemeClr val="tx1">
                      <a:lumMod val="65000"/>
                      <a:lumOff val="35000"/>
                    </a:schemeClr>
                  </a:solidFill>
                  <a:latin typeface="Arial Nova" panose="020B0504020202020204" pitchFamily="34" charset="0"/>
                  <a:ea typeface="+mn-ea"/>
                  <a:cs typeface="+mn-cs"/>
                </a:defRPr>
              </a:pPr>
              <a:endParaRPr lang="en-US"/>
            </a:p>
          </c:txPr>
        </c:title>
        <c:numFmt formatCode="0.00E+00" sourceLinked="0"/>
        <c:majorTickMark val="cross"/>
        <c:minorTickMark val="in"/>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Arial Nova" panose="020B0504020202020204" pitchFamily="34" charset="0"/>
                <a:ea typeface="+mn-ea"/>
                <a:cs typeface="+mn-cs"/>
              </a:defRPr>
            </a:pPr>
            <a:endParaRPr lang="en-US"/>
          </a:p>
        </c:txPr>
        <c:crossAx val="584450559"/>
        <c:crosses val="autoZero"/>
        <c:crossBetween val="midCat"/>
      </c:valAx>
      <c:valAx>
        <c:axId val="584450559"/>
        <c:scaling>
          <c:logBase val="10"/>
          <c:orientation val="minMax"/>
          <c:min val="100"/>
        </c:scaling>
        <c:delete val="0"/>
        <c:axPos val="l"/>
        <c:majorGridlines>
          <c:spPr>
            <a:ln w="9525" cap="flat" cmpd="sng" algn="ctr">
              <a:solidFill>
                <a:schemeClr val="tx1">
                  <a:lumMod val="15000"/>
                  <a:lumOff val="85000"/>
                </a:schemeClr>
              </a:solidFill>
              <a:round/>
            </a:ln>
            <a:effectLst/>
          </c:spPr>
        </c:majorGridlines>
        <c:minorGridlines>
          <c:spPr>
            <a:ln w="9525" cap="flat" cmpd="sng" algn="ctr">
              <a:solidFill>
                <a:schemeClr val="tx1">
                  <a:lumMod val="5000"/>
                  <a:lumOff val="95000"/>
                </a:schemeClr>
              </a:solidFill>
              <a:round/>
            </a:ln>
            <a:effectLst/>
          </c:spPr>
        </c:minorGridlines>
        <c:title>
          <c:tx>
            <c:rich>
              <a:bodyPr rot="-5400000" spcFirstLastPara="1" vertOverflow="ellipsis" vert="horz" wrap="square" anchor="ctr" anchorCtr="1"/>
              <a:lstStyle/>
              <a:p>
                <a:pPr>
                  <a:defRPr sz="2000" b="0" i="0" u="none" strike="noStrike" kern="1200" baseline="0">
                    <a:solidFill>
                      <a:schemeClr val="tx1">
                        <a:lumMod val="65000"/>
                        <a:lumOff val="35000"/>
                      </a:schemeClr>
                    </a:solidFill>
                    <a:latin typeface="Arial Nova" panose="020B0504020202020204" pitchFamily="34" charset="0"/>
                    <a:ea typeface="+mn-ea"/>
                    <a:cs typeface="+mn-cs"/>
                  </a:defRPr>
                </a:pPr>
                <a:r>
                  <a:rPr lang="en-US" sz="2000">
                    <a:latin typeface="Arial Nova" panose="020B0504020202020204" pitchFamily="34" charset="0"/>
                  </a:rPr>
                  <a:t>Specific Impulse (s)</a:t>
                </a:r>
              </a:p>
            </c:rich>
          </c:tx>
          <c:overlay val="0"/>
          <c:spPr>
            <a:noFill/>
            <a:ln>
              <a:noFill/>
            </a:ln>
            <a:effectLst/>
          </c:spPr>
          <c:txPr>
            <a:bodyPr rot="-5400000" spcFirstLastPara="1" vertOverflow="ellipsis" vert="horz" wrap="square" anchor="ctr" anchorCtr="1"/>
            <a:lstStyle/>
            <a:p>
              <a:pPr>
                <a:defRPr sz="2000" b="0" i="0" u="none" strike="noStrike" kern="1200" baseline="0">
                  <a:solidFill>
                    <a:schemeClr val="tx1">
                      <a:lumMod val="65000"/>
                      <a:lumOff val="35000"/>
                    </a:schemeClr>
                  </a:solidFill>
                  <a:latin typeface="Arial Nova" panose="020B0504020202020204" pitchFamily="34" charset="0"/>
                  <a:ea typeface="+mn-ea"/>
                  <a:cs typeface="+mn-cs"/>
                </a:defRPr>
              </a:pPr>
              <a:endParaRPr lang="en-US"/>
            </a:p>
          </c:txPr>
        </c:title>
        <c:numFmt formatCode="General" sourceLinked="1"/>
        <c:majorTickMark val="cross"/>
        <c:minorTickMark val="in"/>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Arial Nova" panose="020B0504020202020204" pitchFamily="34" charset="0"/>
                <a:ea typeface="+mn-ea"/>
                <a:cs typeface="+mn-cs"/>
              </a:defRPr>
            </a:pPr>
            <a:endParaRPr lang="en-US"/>
          </a:p>
        </c:txPr>
        <c:crossAx val="584453471"/>
        <c:crosses val="autoZero"/>
        <c:crossBetween val="midCat"/>
      </c:valAx>
      <c:spPr>
        <a:noFill/>
        <a:ln>
          <a:solidFill>
            <a:schemeClr val="tx1"/>
          </a:solidFill>
        </a:ln>
        <a:effectLst/>
      </c:spPr>
    </c:plotArea>
    <c:legend>
      <c:legendPos val="r"/>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Arial Nova" panose="020B0504020202020204" pitchFamily="34" charset="0"/>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5F20FA4-BC00-4B94-A570-10305FD14247}" type="datetimeFigureOut">
              <a:rPr lang="en-US" smtClean="0"/>
              <a:t>8/9/2021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6B613A5-238E-431E-B2E7-20D747DD1320}" type="slidenum">
              <a:rPr lang="en-US" smtClean="0"/>
              <a:t>‹#›</a:t>
            </a:fld>
            <a:endParaRPr lang="en-US"/>
          </a:p>
        </p:txBody>
      </p:sp>
    </p:spTree>
    <p:extLst>
      <p:ext uri="{BB962C8B-B14F-4D97-AF65-F5344CB8AC3E}">
        <p14:creationId xmlns:p14="http://schemas.microsoft.com/office/powerpoint/2010/main" val="39796044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Pictured is a Kiwi Prime A nuclear reactor on the test stand at the Atomic Energy Commission’s Nevada Test Site.</a:t>
            </a:r>
          </a:p>
        </p:txBody>
      </p:sp>
      <p:sp>
        <p:nvSpPr>
          <p:cNvPr id="4" name="Slide Number Placeholder 3"/>
          <p:cNvSpPr>
            <a:spLocks noGrp="1"/>
          </p:cNvSpPr>
          <p:nvPr>
            <p:ph type="sldNum" sz="quarter" idx="5"/>
          </p:nvPr>
        </p:nvSpPr>
        <p:spPr/>
        <p:txBody>
          <a:bodyPr/>
          <a:lstStyle/>
          <a:p>
            <a:fld id="{46B613A5-238E-431E-B2E7-20D747DD1320}" type="slidenum">
              <a:rPr lang="en-US" smtClean="0"/>
              <a:t>4</a:t>
            </a:fld>
            <a:endParaRPr lang="en-US"/>
          </a:p>
        </p:txBody>
      </p:sp>
    </p:spTree>
    <p:extLst>
      <p:ext uri="{BB962C8B-B14F-4D97-AF65-F5344CB8AC3E}">
        <p14:creationId xmlns:p14="http://schemas.microsoft.com/office/powerpoint/2010/main" val="2644748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Pictured is the NERVA XE in Engine Test Stand-1. The two technicians at the bottom right provide a sense of scale.</a:t>
            </a:r>
          </a:p>
          <a:p>
            <a:r>
              <a:rPr lang="en-US" dirty="0"/>
              <a:t>In 1957, the Soviet Union launched Sputnik-1, leading to the creation of NASA.</a:t>
            </a:r>
          </a:p>
        </p:txBody>
      </p:sp>
      <p:sp>
        <p:nvSpPr>
          <p:cNvPr id="4" name="Slide Number Placeholder 3"/>
          <p:cNvSpPr>
            <a:spLocks noGrp="1"/>
          </p:cNvSpPr>
          <p:nvPr>
            <p:ph type="sldNum" sz="quarter" idx="5"/>
          </p:nvPr>
        </p:nvSpPr>
        <p:spPr/>
        <p:txBody>
          <a:bodyPr/>
          <a:lstStyle/>
          <a:p>
            <a:fld id="{46B613A5-238E-431E-B2E7-20D747DD1320}" type="slidenum">
              <a:rPr lang="en-US" smtClean="0"/>
              <a:t>5</a:t>
            </a:fld>
            <a:endParaRPr lang="en-US"/>
          </a:p>
        </p:txBody>
      </p:sp>
    </p:spTree>
    <p:extLst>
      <p:ext uri="{BB962C8B-B14F-4D97-AF65-F5344CB8AC3E}">
        <p14:creationId xmlns:p14="http://schemas.microsoft.com/office/powerpoint/2010/main" val="3997649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Chart shows the “crash program” of NASA during the Apollo era. Data from congressional appropriations bills, visualization my own.</a:t>
            </a:r>
          </a:p>
        </p:txBody>
      </p:sp>
      <p:sp>
        <p:nvSpPr>
          <p:cNvPr id="4" name="Slide Number Placeholder 3"/>
          <p:cNvSpPr>
            <a:spLocks noGrp="1"/>
          </p:cNvSpPr>
          <p:nvPr>
            <p:ph type="sldNum" sz="quarter" idx="5"/>
          </p:nvPr>
        </p:nvSpPr>
        <p:spPr/>
        <p:txBody>
          <a:bodyPr/>
          <a:lstStyle/>
          <a:p>
            <a:fld id="{46B613A5-238E-431E-B2E7-20D747DD1320}" type="slidenum">
              <a:rPr lang="en-US" smtClean="0"/>
              <a:t>6</a:t>
            </a:fld>
            <a:endParaRPr lang="en-US"/>
          </a:p>
        </p:txBody>
      </p:sp>
    </p:spTree>
    <p:extLst>
      <p:ext uri="{BB962C8B-B14F-4D97-AF65-F5344CB8AC3E}">
        <p14:creationId xmlns:p14="http://schemas.microsoft.com/office/powerpoint/2010/main" val="40326328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a handful of recent articles discussing the future of NTP.</a:t>
            </a:r>
          </a:p>
        </p:txBody>
      </p:sp>
      <p:sp>
        <p:nvSpPr>
          <p:cNvPr id="4" name="Slide Number Placeholder 3"/>
          <p:cNvSpPr>
            <a:spLocks noGrp="1"/>
          </p:cNvSpPr>
          <p:nvPr>
            <p:ph type="sldNum" sz="quarter" idx="5"/>
          </p:nvPr>
        </p:nvSpPr>
        <p:spPr/>
        <p:txBody>
          <a:bodyPr/>
          <a:lstStyle/>
          <a:p>
            <a:fld id="{46B613A5-238E-431E-B2E7-20D747DD1320}" type="slidenum">
              <a:rPr lang="en-US" smtClean="0"/>
              <a:t>7</a:t>
            </a:fld>
            <a:endParaRPr lang="en-US"/>
          </a:p>
        </p:txBody>
      </p:sp>
    </p:spTree>
    <p:extLst>
      <p:ext uri="{BB962C8B-B14F-4D97-AF65-F5344CB8AC3E}">
        <p14:creationId xmlns:p14="http://schemas.microsoft.com/office/powerpoint/2010/main" val="45022273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028" name="Picture 4">
            <a:extLst>
              <a:ext uri="{FF2B5EF4-FFF2-40B4-BE49-F238E27FC236}">
                <a16:creationId xmlns:a16="http://schemas.microsoft.com/office/drawing/2014/main" id="{7BDD6D74-3965-4653-933F-D43684A4F42B}"/>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81435" y="598400"/>
            <a:ext cx="4429125" cy="1704975"/>
          </a:xfrm>
          <a:prstGeom prst="rect">
            <a:avLst/>
          </a:prstGeom>
          <a:noFill/>
          <a:extLst>
            <a:ext uri="{909E8E84-426E-40DD-AFC4-6F175D3DCCD1}">
              <a14:hiddenFill xmlns:a14="http://schemas.microsoft.com/office/drawing/2010/main">
                <a:solidFill>
                  <a:srgbClr val="FFFFFF"/>
                </a:solidFill>
              </a14:hiddenFill>
            </a:ext>
          </a:extLst>
        </p:spPr>
      </p:pic>
      <p:sp>
        <p:nvSpPr>
          <p:cNvPr id="31" name="Rectangle 30">
            <a:extLst>
              <a:ext uri="{FF2B5EF4-FFF2-40B4-BE49-F238E27FC236}">
                <a16:creationId xmlns:a16="http://schemas.microsoft.com/office/drawing/2014/main" id="{A6CE2989-9A86-4AA9-A6FA-F446F6068834}"/>
              </a:ext>
            </a:extLst>
          </p:cNvPr>
          <p:cNvSpPr/>
          <p:nvPr userDrawn="1"/>
        </p:nvSpPr>
        <p:spPr>
          <a:xfrm>
            <a:off x="1523991" y="4485938"/>
            <a:ext cx="10668004" cy="1128136"/>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2B5BE39E-3E6F-4643-9B37-1E97763FEE08}"/>
              </a:ext>
            </a:extLst>
          </p:cNvPr>
          <p:cNvSpPr/>
          <p:nvPr userDrawn="1"/>
        </p:nvSpPr>
        <p:spPr>
          <a:xfrm>
            <a:off x="1523999" y="2921733"/>
            <a:ext cx="10668001" cy="1564205"/>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Nova Light" panose="020B0304020202020204" pitchFamily="34" charset="0"/>
              <a:cs typeface="Arial" panose="020B0604020202020204" pitchFamily="34" charset="0"/>
            </a:endParaRPr>
          </a:p>
        </p:txBody>
      </p:sp>
      <p:sp>
        <p:nvSpPr>
          <p:cNvPr id="33" name="Rectangle 32">
            <a:extLst>
              <a:ext uri="{FF2B5EF4-FFF2-40B4-BE49-F238E27FC236}">
                <a16:creationId xmlns:a16="http://schemas.microsoft.com/office/drawing/2014/main" id="{2EAF66AD-18EE-4A6C-A67B-81C408ECF22C}"/>
              </a:ext>
            </a:extLst>
          </p:cNvPr>
          <p:cNvSpPr/>
          <p:nvPr userDrawn="1"/>
        </p:nvSpPr>
        <p:spPr>
          <a:xfrm>
            <a:off x="1" y="2867113"/>
            <a:ext cx="12192000" cy="60321"/>
          </a:xfrm>
          <a:prstGeom prst="rect">
            <a:avLst/>
          </a:prstGeom>
          <a:solidFill>
            <a:srgbClr val="BB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Isosceles Triangle 33">
            <a:extLst>
              <a:ext uri="{FF2B5EF4-FFF2-40B4-BE49-F238E27FC236}">
                <a16:creationId xmlns:a16="http://schemas.microsoft.com/office/drawing/2014/main" id="{C992468C-B925-4032-AEBD-3CD34BE16765}"/>
              </a:ext>
            </a:extLst>
          </p:cNvPr>
          <p:cNvSpPr/>
          <p:nvPr userDrawn="1"/>
        </p:nvSpPr>
        <p:spPr>
          <a:xfrm flipV="1">
            <a:off x="152396" y="2897273"/>
            <a:ext cx="2743191" cy="2716801"/>
          </a:xfrm>
          <a:prstGeom prst="triangle">
            <a:avLst/>
          </a:prstGeom>
          <a:solidFill>
            <a:srgbClr val="BB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2F1B29AB-DC98-4AC3-A727-D603D1FBBE21}"/>
              </a:ext>
            </a:extLst>
          </p:cNvPr>
          <p:cNvSpPr/>
          <p:nvPr userDrawn="1"/>
        </p:nvSpPr>
        <p:spPr>
          <a:xfrm>
            <a:off x="1" y="2873460"/>
            <a:ext cx="1523996" cy="2743200"/>
          </a:xfrm>
          <a:prstGeom prst="rect">
            <a:avLst/>
          </a:prstGeom>
          <a:solidFill>
            <a:srgbClr val="BB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9" name="Straight Connector 38">
            <a:extLst>
              <a:ext uri="{FF2B5EF4-FFF2-40B4-BE49-F238E27FC236}">
                <a16:creationId xmlns:a16="http://schemas.microsoft.com/office/drawing/2014/main" id="{B95F1880-7C59-4AE5-8151-BCB9CE393587}"/>
              </a:ext>
            </a:extLst>
          </p:cNvPr>
          <p:cNvCxnSpPr>
            <a:cxnSpLocks/>
          </p:cNvCxnSpPr>
          <p:nvPr userDrawn="1"/>
        </p:nvCxnSpPr>
        <p:spPr>
          <a:xfrm>
            <a:off x="-2" y="5616660"/>
            <a:ext cx="12191997" cy="0"/>
          </a:xfrm>
          <a:prstGeom prst="line">
            <a:avLst/>
          </a:prstGeom>
          <a:ln>
            <a:solidFill>
              <a:schemeClr val="bg1"/>
            </a:solidFill>
          </a:ln>
          <a:effectLst>
            <a:outerShdw blurRad="50800" dist="25400" dir="5400000" algn="t" rotWithShape="0">
              <a:prstClr val="black"/>
            </a:outerShdw>
          </a:effectLst>
        </p:spPr>
        <p:style>
          <a:lnRef idx="1">
            <a:schemeClr val="accent1"/>
          </a:lnRef>
          <a:fillRef idx="0">
            <a:schemeClr val="accent1"/>
          </a:fillRef>
          <a:effectRef idx="0">
            <a:schemeClr val="accent1"/>
          </a:effectRef>
          <a:fontRef idx="minor">
            <a:schemeClr val="tx1"/>
          </a:fontRef>
        </p:style>
      </p:cxnSp>
      <p:sp>
        <p:nvSpPr>
          <p:cNvPr id="41" name="Text Placeholder 40">
            <a:extLst>
              <a:ext uri="{FF2B5EF4-FFF2-40B4-BE49-F238E27FC236}">
                <a16:creationId xmlns:a16="http://schemas.microsoft.com/office/drawing/2014/main" id="{4EF514E7-CEBC-420B-B170-3970798F0A0F}"/>
              </a:ext>
            </a:extLst>
          </p:cNvPr>
          <p:cNvSpPr>
            <a:spLocks noGrp="1"/>
          </p:cNvSpPr>
          <p:nvPr>
            <p:ph type="body" sz="quarter" idx="10" hasCustomPrompt="1"/>
          </p:nvPr>
        </p:nvSpPr>
        <p:spPr>
          <a:xfrm>
            <a:off x="2895591" y="4485938"/>
            <a:ext cx="9296403" cy="1130722"/>
          </a:xfrm>
        </p:spPr>
        <p:txBody>
          <a:bodyPr lIns="0" tIns="45720" rIns="0" bIns="45720" anchor="t">
            <a:noAutofit/>
          </a:bodyPr>
          <a:lstStyle>
            <a:lvl1pPr marL="0" indent="0">
              <a:lnSpc>
                <a:spcPct val="100000"/>
              </a:lnSpc>
              <a:buNone/>
              <a:defRPr sz="3000">
                <a:solidFill>
                  <a:schemeClr val="bg1"/>
                </a:solidFill>
              </a:defRPr>
            </a:lvl1pPr>
          </a:lstStyle>
          <a:p>
            <a:pPr lvl="0"/>
            <a:r>
              <a:rPr lang="en-US" dirty="0"/>
              <a:t>Presentation Subtitle</a:t>
            </a:r>
          </a:p>
          <a:p>
            <a:pPr lvl="0"/>
            <a:r>
              <a:rPr lang="en-US" dirty="0"/>
              <a:t>ap</a:t>
            </a:r>
          </a:p>
        </p:txBody>
      </p:sp>
      <p:sp>
        <p:nvSpPr>
          <p:cNvPr id="42" name="Title 41">
            <a:extLst>
              <a:ext uri="{FF2B5EF4-FFF2-40B4-BE49-F238E27FC236}">
                <a16:creationId xmlns:a16="http://schemas.microsoft.com/office/drawing/2014/main" id="{5317FC9E-89EA-4413-A6E9-67B1AD37589B}"/>
              </a:ext>
            </a:extLst>
          </p:cNvPr>
          <p:cNvSpPr>
            <a:spLocks noGrp="1"/>
          </p:cNvSpPr>
          <p:nvPr>
            <p:ph type="title" hasCustomPrompt="1"/>
          </p:nvPr>
        </p:nvSpPr>
        <p:spPr>
          <a:xfrm>
            <a:off x="2895587" y="2927434"/>
            <a:ext cx="9296413" cy="1550746"/>
          </a:xfrm>
        </p:spPr>
        <p:txBody>
          <a:bodyPr lIns="0" tIns="0" rIns="0" bIns="0">
            <a:noAutofit/>
          </a:bodyPr>
          <a:lstStyle>
            <a:lvl1pPr>
              <a:defRPr sz="5000"/>
            </a:lvl1pPr>
          </a:lstStyle>
          <a:p>
            <a:r>
              <a:rPr lang="en-US" dirty="0"/>
              <a:t>Click to edit Master title style</a:t>
            </a:r>
            <a:br>
              <a:rPr lang="en-US" dirty="0"/>
            </a:br>
            <a:endParaRPr lang="en-US" dirty="0"/>
          </a:p>
        </p:txBody>
      </p:sp>
    </p:spTree>
    <p:extLst>
      <p:ext uri="{BB962C8B-B14F-4D97-AF65-F5344CB8AC3E}">
        <p14:creationId xmlns:p14="http://schemas.microsoft.com/office/powerpoint/2010/main" val="23853878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5191912B-1E19-4717-9B13-7A51F5F0015F}"/>
              </a:ext>
            </a:extLst>
          </p:cNvPr>
          <p:cNvSpPr/>
          <p:nvPr userDrawn="1"/>
        </p:nvSpPr>
        <p:spPr>
          <a:xfrm>
            <a:off x="1523991" y="4485938"/>
            <a:ext cx="10668004" cy="1128136"/>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0A69C4E0-588F-4848-8C1A-981A4ECE91EF}"/>
              </a:ext>
            </a:extLst>
          </p:cNvPr>
          <p:cNvSpPr/>
          <p:nvPr userDrawn="1"/>
        </p:nvSpPr>
        <p:spPr>
          <a:xfrm>
            <a:off x="1523999" y="2921733"/>
            <a:ext cx="10668001" cy="1564205"/>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Nova Light" panose="020B03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D8C20674-49BC-48E7-8DA0-15C6CF73C049}"/>
              </a:ext>
            </a:extLst>
          </p:cNvPr>
          <p:cNvSpPr/>
          <p:nvPr userDrawn="1"/>
        </p:nvSpPr>
        <p:spPr>
          <a:xfrm>
            <a:off x="1" y="2867113"/>
            <a:ext cx="12192000" cy="60321"/>
          </a:xfrm>
          <a:prstGeom prst="rect">
            <a:avLst/>
          </a:prstGeom>
          <a:solidFill>
            <a:srgbClr val="BB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Isosceles Triangle 21">
            <a:extLst>
              <a:ext uri="{FF2B5EF4-FFF2-40B4-BE49-F238E27FC236}">
                <a16:creationId xmlns:a16="http://schemas.microsoft.com/office/drawing/2014/main" id="{8E79C71C-5B2C-4508-808C-6CBC6DE6E170}"/>
              </a:ext>
            </a:extLst>
          </p:cNvPr>
          <p:cNvSpPr/>
          <p:nvPr userDrawn="1"/>
        </p:nvSpPr>
        <p:spPr>
          <a:xfrm flipV="1">
            <a:off x="152396" y="2897273"/>
            <a:ext cx="2743191" cy="2716801"/>
          </a:xfrm>
          <a:prstGeom prst="triangle">
            <a:avLst/>
          </a:prstGeom>
          <a:solidFill>
            <a:srgbClr val="BB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3DC89728-EE21-4837-A557-565963CDEE0C}"/>
              </a:ext>
            </a:extLst>
          </p:cNvPr>
          <p:cNvSpPr/>
          <p:nvPr userDrawn="1"/>
        </p:nvSpPr>
        <p:spPr>
          <a:xfrm>
            <a:off x="1" y="2873460"/>
            <a:ext cx="1523996" cy="2743200"/>
          </a:xfrm>
          <a:prstGeom prst="rect">
            <a:avLst/>
          </a:prstGeom>
          <a:solidFill>
            <a:srgbClr val="BB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6DA6AFEB-0F35-4DCA-9BF9-688470019909}"/>
              </a:ext>
            </a:extLst>
          </p:cNvPr>
          <p:cNvCxnSpPr>
            <a:cxnSpLocks/>
          </p:cNvCxnSpPr>
          <p:nvPr userDrawn="1"/>
        </p:nvCxnSpPr>
        <p:spPr>
          <a:xfrm>
            <a:off x="-2" y="5616660"/>
            <a:ext cx="12191997" cy="0"/>
          </a:xfrm>
          <a:prstGeom prst="line">
            <a:avLst/>
          </a:prstGeom>
          <a:ln>
            <a:solidFill>
              <a:schemeClr val="bg1"/>
            </a:solidFill>
          </a:ln>
          <a:effectLst>
            <a:outerShdw blurRad="50800" dist="25400" dir="5400000" algn="t" rotWithShape="0">
              <a:prstClr val="black"/>
            </a:outerShdw>
          </a:effectLst>
        </p:spPr>
        <p:style>
          <a:lnRef idx="1">
            <a:schemeClr val="accent1"/>
          </a:lnRef>
          <a:fillRef idx="0">
            <a:schemeClr val="accent1"/>
          </a:fillRef>
          <a:effectRef idx="0">
            <a:schemeClr val="accent1"/>
          </a:effectRef>
          <a:fontRef idx="minor">
            <a:schemeClr val="tx1"/>
          </a:fontRef>
        </p:style>
      </p:cxnSp>
      <p:sp>
        <p:nvSpPr>
          <p:cNvPr id="25" name="Text Placeholder 40">
            <a:extLst>
              <a:ext uri="{FF2B5EF4-FFF2-40B4-BE49-F238E27FC236}">
                <a16:creationId xmlns:a16="http://schemas.microsoft.com/office/drawing/2014/main" id="{67B005DC-DCFB-483D-A2F8-2739CC60A66F}"/>
              </a:ext>
            </a:extLst>
          </p:cNvPr>
          <p:cNvSpPr>
            <a:spLocks noGrp="1"/>
          </p:cNvSpPr>
          <p:nvPr>
            <p:ph type="body" sz="quarter" idx="10" hasCustomPrompt="1"/>
          </p:nvPr>
        </p:nvSpPr>
        <p:spPr>
          <a:xfrm>
            <a:off x="2895591" y="4485938"/>
            <a:ext cx="9296403" cy="1130722"/>
          </a:xfrm>
        </p:spPr>
        <p:txBody>
          <a:bodyPr lIns="0" tIns="0" rIns="0" bIns="0" anchor="t">
            <a:noAutofit/>
          </a:bodyPr>
          <a:lstStyle>
            <a:lvl1pPr marL="0" indent="0">
              <a:lnSpc>
                <a:spcPct val="100000"/>
              </a:lnSpc>
              <a:buNone/>
              <a:defRPr sz="3000">
                <a:solidFill>
                  <a:schemeClr val="bg1"/>
                </a:solidFill>
              </a:defRPr>
            </a:lvl1pPr>
          </a:lstStyle>
          <a:p>
            <a:pPr lvl="0"/>
            <a:r>
              <a:rPr lang="en-US" dirty="0"/>
              <a:t>Presentation Subtitle</a:t>
            </a:r>
          </a:p>
        </p:txBody>
      </p:sp>
      <p:sp>
        <p:nvSpPr>
          <p:cNvPr id="26" name="Title 41">
            <a:extLst>
              <a:ext uri="{FF2B5EF4-FFF2-40B4-BE49-F238E27FC236}">
                <a16:creationId xmlns:a16="http://schemas.microsoft.com/office/drawing/2014/main" id="{7A768D10-B46C-43BE-82A2-B8F70AE13B9C}"/>
              </a:ext>
            </a:extLst>
          </p:cNvPr>
          <p:cNvSpPr>
            <a:spLocks noGrp="1"/>
          </p:cNvSpPr>
          <p:nvPr>
            <p:ph type="title"/>
          </p:nvPr>
        </p:nvSpPr>
        <p:spPr>
          <a:xfrm>
            <a:off x="2895587" y="2927434"/>
            <a:ext cx="9296413" cy="1550746"/>
          </a:xfrm>
        </p:spPr>
        <p:txBody>
          <a:bodyPr lIns="0" tIns="0" rIns="0" bIns="0">
            <a:noAutofit/>
          </a:bodyPr>
          <a:lstStyle>
            <a:lvl1pPr>
              <a:defRPr sz="5000"/>
            </a:lvl1pPr>
          </a:lstStyle>
          <a:p>
            <a:r>
              <a:rPr lang="en-US" dirty="0"/>
              <a:t>Click to edit Master title style</a:t>
            </a:r>
          </a:p>
        </p:txBody>
      </p:sp>
    </p:spTree>
    <p:extLst>
      <p:ext uri="{BB962C8B-B14F-4D97-AF65-F5344CB8AC3E}">
        <p14:creationId xmlns:p14="http://schemas.microsoft.com/office/powerpoint/2010/main" val="25915245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276225" y="1389067"/>
            <a:ext cx="11611416" cy="492334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lvl1pPr>
              <a:defRPr>
                <a:latin typeface="Arial" panose="020B0604020202020204" pitchFamily="34" charset="0"/>
                <a:cs typeface="Arial" panose="020B0604020202020204" pitchFamily="34" charset="0"/>
              </a:defRPr>
            </a:lvl1pPr>
          </a:lstStyle>
          <a:p>
            <a:r>
              <a:rPr lang="en-US"/>
              <a:t>4/13/2021</a:t>
            </a:r>
            <a:endParaRPr lang="en-US" dirty="0"/>
          </a:p>
        </p:txBody>
      </p:sp>
      <p:sp>
        <p:nvSpPr>
          <p:cNvPr id="5" name="Footer Placeholder 4"/>
          <p:cNvSpPr>
            <a:spLocks noGrp="1"/>
          </p:cNvSpPr>
          <p:nvPr>
            <p:ph type="ftr" sz="quarter" idx="11"/>
          </p:nvPr>
        </p:nvSpPr>
        <p:spPr/>
        <p:txBody>
          <a:bodyPr/>
          <a:lstStyle>
            <a:lvl1pPr>
              <a:defRPr>
                <a:latin typeface="Arial" panose="020B0604020202020204" pitchFamily="34" charset="0"/>
                <a:cs typeface="Arial" panose="020B0604020202020204" pitchFamily="34" charset="0"/>
              </a:defRPr>
            </a:lvl1pPr>
          </a:lstStyle>
          <a:p>
            <a:r>
              <a:rPr lang="en-US"/>
              <a:t>Noah Gula, gula.8@osu.edu</a:t>
            </a:r>
            <a:endParaRPr lang="en-US" dirty="0"/>
          </a:p>
        </p:txBody>
      </p:sp>
      <p:sp>
        <p:nvSpPr>
          <p:cNvPr id="6" name="Slide Number Placeholder 5"/>
          <p:cNvSpPr>
            <a:spLocks noGrp="1"/>
          </p:cNvSpPr>
          <p:nvPr>
            <p:ph type="sldNum" sz="quarter" idx="12"/>
          </p:nvPr>
        </p:nvSpPr>
        <p:spPr/>
        <p:txBody>
          <a:bodyPr/>
          <a:lstStyle>
            <a:lvl1pPr>
              <a:defRPr>
                <a:latin typeface="Arial" panose="020B0604020202020204" pitchFamily="34" charset="0"/>
                <a:cs typeface="Arial" panose="020B0604020202020204" pitchFamily="34" charset="0"/>
              </a:defRPr>
            </a:lvl1pPr>
          </a:lstStyle>
          <a:p>
            <a:fld id="{330EA680-D336-4FF7-8B7A-9848BB0A1C32}" type="slidenum">
              <a:rPr lang="en-US" smtClean="0"/>
              <a:pPr/>
              <a:t>‹#›</a:t>
            </a:fld>
            <a:endParaRPr lang="en-US" dirty="0"/>
          </a:p>
        </p:txBody>
      </p:sp>
      <p:sp>
        <p:nvSpPr>
          <p:cNvPr id="7" name="Rectangle 6">
            <a:extLst>
              <a:ext uri="{FF2B5EF4-FFF2-40B4-BE49-F238E27FC236}">
                <a16:creationId xmlns:a16="http://schemas.microsoft.com/office/drawing/2014/main" id="{C8CC6E95-AD36-44C9-9223-49C69557DFCB}"/>
              </a:ext>
            </a:extLst>
          </p:cNvPr>
          <p:cNvSpPr/>
          <p:nvPr userDrawn="1"/>
        </p:nvSpPr>
        <p:spPr>
          <a:xfrm>
            <a:off x="4562474" y="489747"/>
            <a:ext cx="7629526" cy="4572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FC19F869-76BC-47D3-A68D-825163A83D8B}"/>
              </a:ext>
            </a:extLst>
          </p:cNvPr>
          <p:cNvSpPr/>
          <p:nvPr userDrawn="1"/>
        </p:nvSpPr>
        <p:spPr>
          <a:xfrm>
            <a:off x="4562472" y="32546"/>
            <a:ext cx="7629525" cy="459581"/>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Nova Light" panose="020B03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2E6F8C7F-D5B3-41F9-A70F-168846FFC7CE}"/>
              </a:ext>
            </a:extLst>
          </p:cNvPr>
          <p:cNvSpPr/>
          <p:nvPr userDrawn="1"/>
        </p:nvSpPr>
        <p:spPr>
          <a:xfrm>
            <a:off x="0" y="-12694"/>
            <a:ext cx="12192000" cy="60321"/>
          </a:xfrm>
          <a:prstGeom prst="rect">
            <a:avLst/>
          </a:prstGeom>
          <a:solidFill>
            <a:srgbClr val="BB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Isosceles Triangle 9">
            <a:extLst>
              <a:ext uri="{FF2B5EF4-FFF2-40B4-BE49-F238E27FC236}">
                <a16:creationId xmlns:a16="http://schemas.microsoft.com/office/drawing/2014/main" id="{2F5A1427-CEA6-48D0-825F-A80ED9B62255}"/>
              </a:ext>
            </a:extLst>
          </p:cNvPr>
          <p:cNvSpPr/>
          <p:nvPr userDrawn="1"/>
        </p:nvSpPr>
        <p:spPr>
          <a:xfrm flipV="1">
            <a:off x="4105274" y="32547"/>
            <a:ext cx="914400" cy="914400"/>
          </a:xfrm>
          <a:prstGeom prst="triangle">
            <a:avLst/>
          </a:prstGeom>
          <a:solidFill>
            <a:srgbClr val="BB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46E94C7-168A-45A1-A67D-578C8DAB0FA9}"/>
              </a:ext>
            </a:extLst>
          </p:cNvPr>
          <p:cNvSpPr/>
          <p:nvPr userDrawn="1"/>
        </p:nvSpPr>
        <p:spPr>
          <a:xfrm>
            <a:off x="-1" y="-6346"/>
            <a:ext cx="4562475" cy="953294"/>
          </a:xfrm>
          <a:prstGeom prst="rect">
            <a:avLst/>
          </a:prstGeom>
          <a:solidFill>
            <a:srgbClr val="BB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Text&#10;&#10;Description automatically generated">
            <a:extLst>
              <a:ext uri="{FF2B5EF4-FFF2-40B4-BE49-F238E27FC236}">
                <a16:creationId xmlns:a16="http://schemas.microsoft.com/office/drawing/2014/main" id="{BCA40A04-BE6A-4E7A-A166-FE19E36AE72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6225" y="165103"/>
            <a:ext cx="4286250" cy="619125"/>
          </a:xfrm>
          <a:prstGeom prst="rect">
            <a:avLst/>
          </a:prstGeom>
        </p:spPr>
      </p:pic>
      <p:cxnSp>
        <p:nvCxnSpPr>
          <p:cNvPr id="16" name="Straight Connector 15">
            <a:extLst>
              <a:ext uri="{FF2B5EF4-FFF2-40B4-BE49-F238E27FC236}">
                <a16:creationId xmlns:a16="http://schemas.microsoft.com/office/drawing/2014/main" id="{6EE158DC-FD74-4318-BF71-D316648E0D0C}"/>
              </a:ext>
            </a:extLst>
          </p:cNvPr>
          <p:cNvCxnSpPr>
            <a:cxnSpLocks/>
          </p:cNvCxnSpPr>
          <p:nvPr userDrawn="1"/>
        </p:nvCxnSpPr>
        <p:spPr>
          <a:xfrm>
            <a:off x="0" y="934980"/>
            <a:ext cx="12191997" cy="0"/>
          </a:xfrm>
          <a:prstGeom prst="line">
            <a:avLst/>
          </a:prstGeom>
          <a:ln>
            <a:solidFill>
              <a:schemeClr val="bg1"/>
            </a:solidFill>
          </a:ln>
          <a:effectLst>
            <a:outerShdw blurRad="50800" dist="25400" dir="5400000" algn="t" rotWithShape="0">
              <a:prstClr val="black"/>
            </a:outerShdw>
          </a:effectLst>
        </p:spPr>
        <p:style>
          <a:lnRef idx="1">
            <a:schemeClr val="accent1"/>
          </a:lnRef>
          <a:fillRef idx="0">
            <a:schemeClr val="accent1"/>
          </a:fillRef>
          <a:effectRef idx="0">
            <a:schemeClr val="accent1"/>
          </a:effectRef>
          <a:fontRef idx="minor">
            <a:schemeClr val="tx1"/>
          </a:fontRef>
        </p:style>
      </p:cxnSp>
      <p:sp>
        <p:nvSpPr>
          <p:cNvPr id="19" name="Title 18">
            <a:extLst>
              <a:ext uri="{FF2B5EF4-FFF2-40B4-BE49-F238E27FC236}">
                <a16:creationId xmlns:a16="http://schemas.microsoft.com/office/drawing/2014/main" id="{249AA91C-B433-40B5-B6D7-4222675E0379}"/>
              </a:ext>
            </a:extLst>
          </p:cNvPr>
          <p:cNvSpPr>
            <a:spLocks noGrp="1"/>
          </p:cNvSpPr>
          <p:nvPr>
            <p:ph type="title"/>
          </p:nvPr>
        </p:nvSpPr>
        <p:spPr>
          <a:xfrm>
            <a:off x="5019673" y="489747"/>
            <a:ext cx="7172327" cy="444499"/>
          </a:xfrm>
        </p:spPr>
        <p:txBody>
          <a:bodyPr lIns="0" tIns="0" rIns="0" bIns="0">
            <a:noAutofit/>
          </a:bodyPr>
          <a:lstStyle>
            <a:lvl1pPr>
              <a:defRPr sz="3000">
                <a:solidFill>
                  <a:schemeClr val="bg1"/>
                </a:solidFill>
                <a:latin typeface="Arial Nova Light" panose="020B0304020202020204" pitchFamily="34" charset="0"/>
              </a:defRPr>
            </a:lvl1pPr>
          </a:lstStyle>
          <a:p>
            <a:r>
              <a:rPr lang="en-US" dirty="0"/>
              <a:t>Click to edit Master title style</a:t>
            </a:r>
          </a:p>
        </p:txBody>
      </p:sp>
      <p:sp>
        <p:nvSpPr>
          <p:cNvPr id="21" name="Text Placeholder 20">
            <a:extLst>
              <a:ext uri="{FF2B5EF4-FFF2-40B4-BE49-F238E27FC236}">
                <a16:creationId xmlns:a16="http://schemas.microsoft.com/office/drawing/2014/main" id="{6A304A14-A391-44F6-B483-BC037442A051}"/>
              </a:ext>
            </a:extLst>
          </p:cNvPr>
          <p:cNvSpPr>
            <a:spLocks noGrp="1"/>
          </p:cNvSpPr>
          <p:nvPr>
            <p:ph type="body" sz="quarter" idx="13" hasCustomPrompt="1"/>
          </p:nvPr>
        </p:nvSpPr>
        <p:spPr>
          <a:xfrm>
            <a:off x="5019671" y="46893"/>
            <a:ext cx="7172329" cy="442119"/>
          </a:xfrm>
        </p:spPr>
        <p:txBody>
          <a:bodyPr lIns="0" tIns="0" rIns="0" bIns="0" anchor="ctr">
            <a:noAutofit/>
          </a:bodyPr>
          <a:lstStyle>
            <a:lvl1pPr marL="0" indent="0">
              <a:buNone/>
              <a:defRPr sz="2400">
                <a:latin typeface="Arial Nova Light" panose="020B0304020202020204" pitchFamily="34" charset="0"/>
              </a:defRPr>
            </a:lvl1pPr>
          </a:lstStyle>
          <a:p>
            <a:pPr lvl="0"/>
            <a:r>
              <a:rPr lang="en-US" dirty="0"/>
              <a:t>Presentation Title</a:t>
            </a:r>
          </a:p>
        </p:txBody>
      </p:sp>
    </p:spTree>
    <p:extLst>
      <p:ext uri="{BB962C8B-B14F-4D97-AF65-F5344CB8AC3E}">
        <p14:creationId xmlns:p14="http://schemas.microsoft.com/office/powerpoint/2010/main" val="9491384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276224" y="1271590"/>
            <a:ext cx="5514977" cy="4922039"/>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400800" y="1253331"/>
            <a:ext cx="5486838" cy="492203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lvl1pPr>
              <a:defRPr>
                <a:latin typeface="Arial" panose="020B0604020202020204" pitchFamily="34" charset="0"/>
                <a:cs typeface="Arial" panose="020B0604020202020204" pitchFamily="34" charset="0"/>
              </a:defRPr>
            </a:lvl1pPr>
          </a:lstStyle>
          <a:p>
            <a:r>
              <a:rPr lang="en-US"/>
              <a:t>4/13/2021</a:t>
            </a:r>
            <a:endParaRPr lang="en-US" dirty="0"/>
          </a:p>
        </p:txBody>
      </p:sp>
      <p:sp>
        <p:nvSpPr>
          <p:cNvPr id="6" name="Footer Placeholder 5"/>
          <p:cNvSpPr>
            <a:spLocks noGrp="1"/>
          </p:cNvSpPr>
          <p:nvPr>
            <p:ph type="ftr" sz="quarter" idx="11"/>
          </p:nvPr>
        </p:nvSpPr>
        <p:spPr/>
        <p:txBody>
          <a:bodyPr/>
          <a:lstStyle>
            <a:lvl1pPr>
              <a:defRPr>
                <a:latin typeface="Arial" panose="020B0604020202020204" pitchFamily="34" charset="0"/>
                <a:cs typeface="Arial" panose="020B0604020202020204" pitchFamily="34" charset="0"/>
              </a:defRPr>
            </a:lvl1pPr>
          </a:lstStyle>
          <a:p>
            <a:r>
              <a:rPr lang="en-US"/>
              <a:t>Noah Gula, gula.8@osu.edu</a:t>
            </a:r>
            <a:endParaRPr lang="en-US" dirty="0"/>
          </a:p>
        </p:txBody>
      </p:sp>
      <p:sp>
        <p:nvSpPr>
          <p:cNvPr id="7" name="Slide Number Placeholder 6"/>
          <p:cNvSpPr>
            <a:spLocks noGrp="1"/>
          </p:cNvSpPr>
          <p:nvPr>
            <p:ph type="sldNum" sz="quarter" idx="12"/>
          </p:nvPr>
        </p:nvSpPr>
        <p:spPr/>
        <p:txBody>
          <a:bodyPr/>
          <a:lstStyle>
            <a:lvl1pPr>
              <a:defRPr>
                <a:latin typeface="Arial" panose="020B0604020202020204" pitchFamily="34" charset="0"/>
                <a:cs typeface="Arial" panose="020B0604020202020204" pitchFamily="34" charset="0"/>
              </a:defRPr>
            </a:lvl1pPr>
          </a:lstStyle>
          <a:p>
            <a:fld id="{330EA680-D336-4FF7-8B7A-9848BB0A1C32}" type="slidenum">
              <a:rPr lang="en-US" smtClean="0"/>
              <a:pPr/>
              <a:t>‹#›</a:t>
            </a:fld>
            <a:endParaRPr lang="en-US" dirty="0"/>
          </a:p>
        </p:txBody>
      </p:sp>
      <p:sp>
        <p:nvSpPr>
          <p:cNvPr id="35" name="Rectangle 34">
            <a:extLst>
              <a:ext uri="{FF2B5EF4-FFF2-40B4-BE49-F238E27FC236}">
                <a16:creationId xmlns:a16="http://schemas.microsoft.com/office/drawing/2014/main" id="{F960558E-B870-4F25-A9AD-935D3A101287}"/>
              </a:ext>
            </a:extLst>
          </p:cNvPr>
          <p:cNvSpPr/>
          <p:nvPr userDrawn="1"/>
        </p:nvSpPr>
        <p:spPr>
          <a:xfrm>
            <a:off x="4562474" y="489747"/>
            <a:ext cx="7629526" cy="4572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36" name="Rectangle 35">
            <a:extLst>
              <a:ext uri="{FF2B5EF4-FFF2-40B4-BE49-F238E27FC236}">
                <a16:creationId xmlns:a16="http://schemas.microsoft.com/office/drawing/2014/main" id="{022AC03E-BC3E-4D3E-B952-B48A00C7B86F}"/>
              </a:ext>
            </a:extLst>
          </p:cNvPr>
          <p:cNvSpPr/>
          <p:nvPr userDrawn="1"/>
        </p:nvSpPr>
        <p:spPr>
          <a:xfrm>
            <a:off x="4562472" y="32546"/>
            <a:ext cx="7629525" cy="459581"/>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Nova Light" panose="020B0304020202020204" pitchFamily="34" charset="0"/>
              <a:cs typeface="Arial" panose="020B0604020202020204" pitchFamily="34" charset="0"/>
            </a:endParaRPr>
          </a:p>
        </p:txBody>
      </p:sp>
      <p:sp>
        <p:nvSpPr>
          <p:cNvPr id="37" name="Rectangle 36">
            <a:extLst>
              <a:ext uri="{FF2B5EF4-FFF2-40B4-BE49-F238E27FC236}">
                <a16:creationId xmlns:a16="http://schemas.microsoft.com/office/drawing/2014/main" id="{8616A5D9-AA89-4EDB-BDC0-80F08AAF3F93}"/>
              </a:ext>
            </a:extLst>
          </p:cNvPr>
          <p:cNvSpPr/>
          <p:nvPr userDrawn="1"/>
        </p:nvSpPr>
        <p:spPr>
          <a:xfrm>
            <a:off x="0" y="-12694"/>
            <a:ext cx="12192000" cy="60321"/>
          </a:xfrm>
          <a:prstGeom prst="rect">
            <a:avLst/>
          </a:prstGeom>
          <a:solidFill>
            <a:srgbClr val="BB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Isosceles Triangle 37">
            <a:extLst>
              <a:ext uri="{FF2B5EF4-FFF2-40B4-BE49-F238E27FC236}">
                <a16:creationId xmlns:a16="http://schemas.microsoft.com/office/drawing/2014/main" id="{428B6DC4-4FBB-496B-A616-0D9AEDFBFD06}"/>
              </a:ext>
            </a:extLst>
          </p:cNvPr>
          <p:cNvSpPr/>
          <p:nvPr userDrawn="1"/>
        </p:nvSpPr>
        <p:spPr>
          <a:xfrm flipV="1">
            <a:off x="4105274" y="32547"/>
            <a:ext cx="914400" cy="914400"/>
          </a:xfrm>
          <a:prstGeom prst="triangle">
            <a:avLst/>
          </a:prstGeom>
          <a:solidFill>
            <a:srgbClr val="BB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141F82D5-4ED6-4D6E-B13D-8ED3AB4CDBCB}"/>
              </a:ext>
            </a:extLst>
          </p:cNvPr>
          <p:cNvSpPr/>
          <p:nvPr userDrawn="1"/>
        </p:nvSpPr>
        <p:spPr>
          <a:xfrm>
            <a:off x="-1" y="-6346"/>
            <a:ext cx="4562475" cy="953294"/>
          </a:xfrm>
          <a:prstGeom prst="rect">
            <a:avLst/>
          </a:prstGeom>
          <a:solidFill>
            <a:srgbClr val="BB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 name="Picture 39" descr="Text&#10;&#10;Description automatically generated">
            <a:extLst>
              <a:ext uri="{FF2B5EF4-FFF2-40B4-BE49-F238E27FC236}">
                <a16:creationId xmlns:a16="http://schemas.microsoft.com/office/drawing/2014/main" id="{729CF2F4-6488-4229-9317-5C21634DEF9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6225" y="165103"/>
            <a:ext cx="4286250" cy="619125"/>
          </a:xfrm>
          <a:prstGeom prst="rect">
            <a:avLst/>
          </a:prstGeom>
        </p:spPr>
      </p:pic>
      <p:cxnSp>
        <p:nvCxnSpPr>
          <p:cNvPr id="41" name="Straight Connector 40">
            <a:extLst>
              <a:ext uri="{FF2B5EF4-FFF2-40B4-BE49-F238E27FC236}">
                <a16:creationId xmlns:a16="http://schemas.microsoft.com/office/drawing/2014/main" id="{2B286A19-8150-4BB0-A73A-1D99B2A61974}"/>
              </a:ext>
            </a:extLst>
          </p:cNvPr>
          <p:cNvCxnSpPr>
            <a:cxnSpLocks/>
          </p:cNvCxnSpPr>
          <p:nvPr userDrawn="1"/>
        </p:nvCxnSpPr>
        <p:spPr>
          <a:xfrm>
            <a:off x="0" y="934980"/>
            <a:ext cx="12191997" cy="0"/>
          </a:xfrm>
          <a:prstGeom prst="line">
            <a:avLst/>
          </a:prstGeom>
          <a:ln>
            <a:solidFill>
              <a:schemeClr val="bg1"/>
            </a:solidFill>
          </a:ln>
          <a:effectLst>
            <a:outerShdw blurRad="50800" dist="25400" dir="5400000" algn="t" rotWithShape="0">
              <a:prstClr val="black"/>
            </a:outerShdw>
          </a:effectLst>
        </p:spPr>
        <p:style>
          <a:lnRef idx="1">
            <a:schemeClr val="accent1"/>
          </a:lnRef>
          <a:fillRef idx="0">
            <a:schemeClr val="accent1"/>
          </a:fillRef>
          <a:effectRef idx="0">
            <a:schemeClr val="accent1"/>
          </a:effectRef>
          <a:fontRef idx="minor">
            <a:schemeClr val="tx1"/>
          </a:fontRef>
        </p:style>
      </p:cxnSp>
      <p:sp>
        <p:nvSpPr>
          <p:cNvPr id="42" name="Title 18">
            <a:extLst>
              <a:ext uri="{FF2B5EF4-FFF2-40B4-BE49-F238E27FC236}">
                <a16:creationId xmlns:a16="http://schemas.microsoft.com/office/drawing/2014/main" id="{D17231D5-F90C-4A8A-9D34-E1F6D352FD95}"/>
              </a:ext>
            </a:extLst>
          </p:cNvPr>
          <p:cNvSpPr>
            <a:spLocks noGrp="1"/>
          </p:cNvSpPr>
          <p:nvPr>
            <p:ph type="title"/>
          </p:nvPr>
        </p:nvSpPr>
        <p:spPr>
          <a:xfrm>
            <a:off x="5019673" y="489747"/>
            <a:ext cx="7172327" cy="444499"/>
          </a:xfrm>
        </p:spPr>
        <p:txBody>
          <a:bodyPr lIns="0" tIns="0" rIns="0" bIns="0">
            <a:noAutofit/>
          </a:bodyPr>
          <a:lstStyle>
            <a:lvl1pPr>
              <a:defRPr sz="3000">
                <a:solidFill>
                  <a:schemeClr val="bg1"/>
                </a:solidFill>
                <a:latin typeface="Arial Nova Light" panose="020B0304020202020204" pitchFamily="34" charset="0"/>
              </a:defRPr>
            </a:lvl1pPr>
          </a:lstStyle>
          <a:p>
            <a:r>
              <a:rPr lang="en-US" dirty="0"/>
              <a:t>Click to edit Master title style</a:t>
            </a:r>
          </a:p>
        </p:txBody>
      </p:sp>
      <p:sp>
        <p:nvSpPr>
          <p:cNvPr id="43" name="Text Placeholder 20">
            <a:extLst>
              <a:ext uri="{FF2B5EF4-FFF2-40B4-BE49-F238E27FC236}">
                <a16:creationId xmlns:a16="http://schemas.microsoft.com/office/drawing/2014/main" id="{7A0ECBD1-57C0-4399-B1F6-BB3E2DAF8BAE}"/>
              </a:ext>
            </a:extLst>
          </p:cNvPr>
          <p:cNvSpPr>
            <a:spLocks noGrp="1"/>
          </p:cNvSpPr>
          <p:nvPr>
            <p:ph type="body" sz="quarter" idx="13" hasCustomPrompt="1"/>
          </p:nvPr>
        </p:nvSpPr>
        <p:spPr>
          <a:xfrm>
            <a:off x="5019671" y="46893"/>
            <a:ext cx="7172329" cy="442119"/>
          </a:xfrm>
        </p:spPr>
        <p:txBody>
          <a:bodyPr lIns="0" tIns="0" rIns="0" bIns="0" anchor="ctr">
            <a:noAutofit/>
          </a:bodyPr>
          <a:lstStyle>
            <a:lvl1pPr marL="0" indent="0">
              <a:buNone/>
              <a:defRPr sz="2400">
                <a:latin typeface="Arial Nova Light" panose="020B0304020202020204" pitchFamily="34" charset="0"/>
              </a:defRPr>
            </a:lvl1pPr>
          </a:lstStyle>
          <a:p>
            <a:pPr lvl="0"/>
            <a:r>
              <a:rPr lang="en-US" dirty="0"/>
              <a:t>Presentation Title</a:t>
            </a:r>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276224" y="1271591"/>
            <a:ext cx="5791641" cy="823912"/>
          </a:xfrm>
        </p:spPr>
        <p:txBody>
          <a:bodyPr anchor="b"/>
          <a:lstStyle>
            <a:lvl1pPr marL="0" indent="0">
              <a:buNone/>
              <a:defRPr sz="2400" b="1">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276224" y="2179361"/>
            <a:ext cx="5791641" cy="4014270"/>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52271" y="1271591"/>
            <a:ext cx="5763505" cy="823912"/>
          </a:xfrm>
        </p:spPr>
        <p:txBody>
          <a:bodyPr anchor="b"/>
          <a:lstStyle>
            <a:lvl1pPr marL="0" indent="0">
              <a:buNone/>
              <a:defRPr sz="2400" b="1">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152271" y="2179361"/>
            <a:ext cx="5791641" cy="4014270"/>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lvl1pPr>
              <a:defRPr>
                <a:latin typeface="Arial" panose="020B0604020202020204" pitchFamily="34" charset="0"/>
                <a:cs typeface="Arial" panose="020B0604020202020204" pitchFamily="34" charset="0"/>
              </a:defRPr>
            </a:lvl1pPr>
          </a:lstStyle>
          <a:p>
            <a:r>
              <a:rPr lang="en-US"/>
              <a:t>4/13/2021</a:t>
            </a:r>
            <a:endParaRPr lang="en-US" dirty="0"/>
          </a:p>
        </p:txBody>
      </p:sp>
      <p:sp>
        <p:nvSpPr>
          <p:cNvPr id="8" name="Footer Placeholder 7"/>
          <p:cNvSpPr>
            <a:spLocks noGrp="1"/>
          </p:cNvSpPr>
          <p:nvPr>
            <p:ph type="ftr" sz="quarter" idx="11"/>
          </p:nvPr>
        </p:nvSpPr>
        <p:spPr/>
        <p:txBody>
          <a:bodyPr/>
          <a:lstStyle>
            <a:lvl1pPr>
              <a:defRPr>
                <a:latin typeface="Arial" panose="020B0604020202020204" pitchFamily="34" charset="0"/>
                <a:cs typeface="Arial" panose="020B0604020202020204" pitchFamily="34" charset="0"/>
              </a:defRPr>
            </a:lvl1pPr>
          </a:lstStyle>
          <a:p>
            <a:r>
              <a:rPr lang="en-US"/>
              <a:t>Noah Gula, gula.8@osu.edu</a:t>
            </a:r>
            <a:endParaRPr lang="en-US" dirty="0"/>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
        <p:nvSpPr>
          <p:cNvPr id="37" name="Rectangle 36">
            <a:extLst>
              <a:ext uri="{FF2B5EF4-FFF2-40B4-BE49-F238E27FC236}">
                <a16:creationId xmlns:a16="http://schemas.microsoft.com/office/drawing/2014/main" id="{CA201D21-A3C5-41E4-9167-2B9BD274D39B}"/>
              </a:ext>
            </a:extLst>
          </p:cNvPr>
          <p:cNvSpPr/>
          <p:nvPr userDrawn="1"/>
        </p:nvSpPr>
        <p:spPr>
          <a:xfrm>
            <a:off x="4562474" y="489747"/>
            <a:ext cx="7629526" cy="4572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38" name="Rectangle 37">
            <a:extLst>
              <a:ext uri="{FF2B5EF4-FFF2-40B4-BE49-F238E27FC236}">
                <a16:creationId xmlns:a16="http://schemas.microsoft.com/office/drawing/2014/main" id="{01F05F7B-2C6B-4F51-BA89-C219DD4BBA2F}"/>
              </a:ext>
            </a:extLst>
          </p:cNvPr>
          <p:cNvSpPr/>
          <p:nvPr userDrawn="1"/>
        </p:nvSpPr>
        <p:spPr>
          <a:xfrm>
            <a:off x="4562472" y="32546"/>
            <a:ext cx="7629525" cy="459581"/>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Nova Light" panose="020B0304020202020204" pitchFamily="34" charset="0"/>
              <a:cs typeface="Arial" panose="020B0604020202020204" pitchFamily="34" charset="0"/>
            </a:endParaRPr>
          </a:p>
        </p:txBody>
      </p:sp>
      <p:sp>
        <p:nvSpPr>
          <p:cNvPr id="39" name="Rectangle 38">
            <a:extLst>
              <a:ext uri="{FF2B5EF4-FFF2-40B4-BE49-F238E27FC236}">
                <a16:creationId xmlns:a16="http://schemas.microsoft.com/office/drawing/2014/main" id="{5513F6F9-4028-4F69-8757-F763A613D9B7}"/>
              </a:ext>
            </a:extLst>
          </p:cNvPr>
          <p:cNvSpPr/>
          <p:nvPr userDrawn="1"/>
        </p:nvSpPr>
        <p:spPr>
          <a:xfrm>
            <a:off x="0" y="-12694"/>
            <a:ext cx="12192000" cy="60321"/>
          </a:xfrm>
          <a:prstGeom prst="rect">
            <a:avLst/>
          </a:prstGeom>
          <a:solidFill>
            <a:srgbClr val="BB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Isosceles Triangle 39">
            <a:extLst>
              <a:ext uri="{FF2B5EF4-FFF2-40B4-BE49-F238E27FC236}">
                <a16:creationId xmlns:a16="http://schemas.microsoft.com/office/drawing/2014/main" id="{23CAF8DD-D000-409D-B4C5-AA19B1B099C0}"/>
              </a:ext>
            </a:extLst>
          </p:cNvPr>
          <p:cNvSpPr/>
          <p:nvPr userDrawn="1"/>
        </p:nvSpPr>
        <p:spPr>
          <a:xfrm flipV="1">
            <a:off x="4105274" y="32547"/>
            <a:ext cx="914400" cy="914400"/>
          </a:xfrm>
          <a:prstGeom prst="triangle">
            <a:avLst/>
          </a:prstGeom>
          <a:solidFill>
            <a:srgbClr val="BB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8D60AD9B-8A1D-4CF0-863E-7F21D28D48F0}"/>
              </a:ext>
            </a:extLst>
          </p:cNvPr>
          <p:cNvSpPr/>
          <p:nvPr userDrawn="1"/>
        </p:nvSpPr>
        <p:spPr>
          <a:xfrm>
            <a:off x="-1" y="-6346"/>
            <a:ext cx="4562475" cy="953294"/>
          </a:xfrm>
          <a:prstGeom prst="rect">
            <a:avLst/>
          </a:prstGeom>
          <a:solidFill>
            <a:srgbClr val="BB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2" name="Picture 41" descr="Text&#10;&#10;Description automatically generated">
            <a:extLst>
              <a:ext uri="{FF2B5EF4-FFF2-40B4-BE49-F238E27FC236}">
                <a16:creationId xmlns:a16="http://schemas.microsoft.com/office/drawing/2014/main" id="{EF225F80-561B-405C-AE85-9E7CDB8D6BD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6225" y="165103"/>
            <a:ext cx="4286250" cy="619125"/>
          </a:xfrm>
          <a:prstGeom prst="rect">
            <a:avLst/>
          </a:prstGeom>
        </p:spPr>
      </p:pic>
      <p:cxnSp>
        <p:nvCxnSpPr>
          <p:cNvPr id="43" name="Straight Connector 42">
            <a:extLst>
              <a:ext uri="{FF2B5EF4-FFF2-40B4-BE49-F238E27FC236}">
                <a16:creationId xmlns:a16="http://schemas.microsoft.com/office/drawing/2014/main" id="{63BA542A-E6C1-48A1-8FDC-D29BBAC0F4B1}"/>
              </a:ext>
            </a:extLst>
          </p:cNvPr>
          <p:cNvCxnSpPr>
            <a:cxnSpLocks/>
          </p:cNvCxnSpPr>
          <p:nvPr userDrawn="1"/>
        </p:nvCxnSpPr>
        <p:spPr>
          <a:xfrm>
            <a:off x="0" y="934980"/>
            <a:ext cx="12191997" cy="0"/>
          </a:xfrm>
          <a:prstGeom prst="line">
            <a:avLst/>
          </a:prstGeom>
          <a:ln>
            <a:solidFill>
              <a:schemeClr val="bg1"/>
            </a:solidFill>
          </a:ln>
          <a:effectLst>
            <a:outerShdw blurRad="50800" dist="25400" dir="5400000" algn="t" rotWithShape="0">
              <a:prstClr val="black"/>
            </a:outerShdw>
          </a:effectLst>
        </p:spPr>
        <p:style>
          <a:lnRef idx="1">
            <a:schemeClr val="accent1"/>
          </a:lnRef>
          <a:fillRef idx="0">
            <a:schemeClr val="accent1"/>
          </a:fillRef>
          <a:effectRef idx="0">
            <a:schemeClr val="accent1"/>
          </a:effectRef>
          <a:fontRef idx="minor">
            <a:schemeClr val="tx1"/>
          </a:fontRef>
        </p:style>
      </p:cxnSp>
      <p:sp>
        <p:nvSpPr>
          <p:cNvPr id="44" name="Title 18">
            <a:extLst>
              <a:ext uri="{FF2B5EF4-FFF2-40B4-BE49-F238E27FC236}">
                <a16:creationId xmlns:a16="http://schemas.microsoft.com/office/drawing/2014/main" id="{96BF1BEF-81E6-4024-ADD7-9D20CDE763C0}"/>
              </a:ext>
            </a:extLst>
          </p:cNvPr>
          <p:cNvSpPr>
            <a:spLocks noGrp="1"/>
          </p:cNvSpPr>
          <p:nvPr>
            <p:ph type="title"/>
          </p:nvPr>
        </p:nvSpPr>
        <p:spPr>
          <a:xfrm>
            <a:off x="5019673" y="489747"/>
            <a:ext cx="7172327" cy="444499"/>
          </a:xfrm>
        </p:spPr>
        <p:txBody>
          <a:bodyPr lIns="0" tIns="0" rIns="0" bIns="0">
            <a:noAutofit/>
          </a:bodyPr>
          <a:lstStyle>
            <a:lvl1pPr>
              <a:defRPr sz="3000">
                <a:solidFill>
                  <a:schemeClr val="bg1"/>
                </a:solidFill>
                <a:latin typeface="Arial Nova Light" panose="020B0304020202020204" pitchFamily="34" charset="0"/>
              </a:defRPr>
            </a:lvl1pPr>
          </a:lstStyle>
          <a:p>
            <a:r>
              <a:rPr lang="en-US" dirty="0"/>
              <a:t>Click to edit Master title style</a:t>
            </a:r>
          </a:p>
        </p:txBody>
      </p:sp>
      <p:sp>
        <p:nvSpPr>
          <p:cNvPr id="45" name="Text Placeholder 20">
            <a:extLst>
              <a:ext uri="{FF2B5EF4-FFF2-40B4-BE49-F238E27FC236}">
                <a16:creationId xmlns:a16="http://schemas.microsoft.com/office/drawing/2014/main" id="{CE31DA7A-D2B2-4BF7-8752-E73A5CD0C495}"/>
              </a:ext>
            </a:extLst>
          </p:cNvPr>
          <p:cNvSpPr>
            <a:spLocks noGrp="1"/>
          </p:cNvSpPr>
          <p:nvPr>
            <p:ph type="body" sz="quarter" idx="13" hasCustomPrompt="1"/>
          </p:nvPr>
        </p:nvSpPr>
        <p:spPr>
          <a:xfrm>
            <a:off x="5019671" y="46893"/>
            <a:ext cx="7172329" cy="442119"/>
          </a:xfrm>
        </p:spPr>
        <p:txBody>
          <a:bodyPr lIns="0" tIns="0" rIns="0" bIns="0" anchor="ctr">
            <a:noAutofit/>
          </a:bodyPr>
          <a:lstStyle>
            <a:lvl1pPr marL="0" indent="0">
              <a:buNone/>
              <a:defRPr sz="2400">
                <a:latin typeface="Arial Nova Light" panose="020B0304020202020204" pitchFamily="34" charset="0"/>
              </a:defRPr>
            </a:lvl1pPr>
          </a:lstStyle>
          <a:p>
            <a:pPr lvl="0"/>
            <a:r>
              <a:rPr lang="en-US" dirty="0"/>
              <a:t>Presentation Title</a:t>
            </a:r>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4/13/2021</a:t>
            </a:r>
          </a:p>
        </p:txBody>
      </p:sp>
      <p:sp>
        <p:nvSpPr>
          <p:cNvPr id="3" name="Footer Placeholder 2"/>
          <p:cNvSpPr>
            <a:spLocks noGrp="1"/>
          </p:cNvSpPr>
          <p:nvPr>
            <p:ph type="ftr" sz="quarter" idx="11"/>
          </p:nvPr>
        </p:nvSpPr>
        <p:spPr/>
        <p:txBody>
          <a:bodyPr/>
          <a:lstStyle/>
          <a:p>
            <a:r>
              <a:rPr lang="en-US"/>
              <a:t>Noah Gula, gula.8@osu.edu</a:t>
            </a:r>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
        <p:nvSpPr>
          <p:cNvPr id="22" name="Rectangle 21">
            <a:extLst>
              <a:ext uri="{FF2B5EF4-FFF2-40B4-BE49-F238E27FC236}">
                <a16:creationId xmlns:a16="http://schemas.microsoft.com/office/drawing/2014/main" id="{3CA86F8A-D57D-4A6F-B7D9-A5889BE2CA99}"/>
              </a:ext>
            </a:extLst>
          </p:cNvPr>
          <p:cNvSpPr/>
          <p:nvPr userDrawn="1"/>
        </p:nvSpPr>
        <p:spPr>
          <a:xfrm>
            <a:off x="4562474" y="489747"/>
            <a:ext cx="7629526" cy="4572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B57B7BCD-0EEC-4EAC-B12F-80BB79FD3860}"/>
              </a:ext>
            </a:extLst>
          </p:cNvPr>
          <p:cNvSpPr/>
          <p:nvPr userDrawn="1"/>
        </p:nvSpPr>
        <p:spPr>
          <a:xfrm>
            <a:off x="4562472" y="32546"/>
            <a:ext cx="7629525" cy="459581"/>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Nova Light" panose="020B0304020202020204" pitchFamily="34" charset="0"/>
              <a:cs typeface="Arial" panose="020B0604020202020204" pitchFamily="34" charset="0"/>
            </a:endParaRPr>
          </a:p>
        </p:txBody>
      </p:sp>
      <p:sp>
        <p:nvSpPr>
          <p:cNvPr id="24" name="Rectangle 23">
            <a:extLst>
              <a:ext uri="{FF2B5EF4-FFF2-40B4-BE49-F238E27FC236}">
                <a16:creationId xmlns:a16="http://schemas.microsoft.com/office/drawing/2014/main" id="{16C43EF5-F1B9-44FA-B12F-293E8F9979C1}"/>
              </a:ext>
            </a:extLst>
          </p:cNvPr>
          <p:cNvSpPr/>
          <p:nvPr userDrawn="1"/>
        </p:nvSpPr>
        <p:spPr>
          <a:xfrm>
            <a:off x="0" y="-12694"/>
            <a:ext cx="12192000" cy="60321"/>
          </a:xfrm>
          <a:prstGeom prst="rect">
            <a:avLst/>
          </a:prstGeom>
          <a:solidFill>
            <a:srgbClr val="BB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Isosceles Triangle 24">
            <a:extLst>
              <a:ext uri="{FF2B5EF4-FFF2-40B4-BE49-F238E27FC236}">
                <a16:creationId xmlns:a16="http://schemas.microsoft.com/office/drawing/2014/main" id="{6BAFBCE5-2D5B-4028-834C-AF1CEDB706A2}"/>
              </a:ext>
            </a:extLst>
          </p:cNvPr>
          <p:cNvSpPr/>
          <p:nvPr userDrawn="1"/>
        </p:nvSpPr>
        <p:spPr>
          <a:xfrm flipV="1">
            <a:off x="4105274" y="32547"/>
            <a:ext cx="914400" cy="914400"/>
          </a:xfrm>
          <a:prstGeom prst="triangle">
            <a:avLst/>
          </a:prstGeom>
          <a:solidFill>
            <a:srgbClr val="BB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12509098-7C07-46C4-ADD5-A9E3F0A0BD23}"/>
              </a:ext>
            </a:extLst>
          </p:cNvPr>
          <p:cNvSpPr/>
          <p:nvPr userDrawn="1"/>
        </p:nvSpPr>
        <p:spPr>
          <a:xfrm>
            <a:off x="-1" y="-6346"/>
            <a:ext cx="4562475" cy="953294"/>
          </a:xfrm>
          <a:prstGeom prst="rect">
            <a:avLst/>
          </a:prstGeom>
          <a:solidFill>
            <a:srgbClr val="BB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descr="Text&#10;&#10;Description automatically generated">
            <a:extLst>
              <a:ext uri="{FF2B5EF4-FFF2-40B4-BE49-F238E27FC236}">
                <a16:creationId xmlns:a16="http://schemas.microsoft.com/office/drawing/2014/main" id="{2BD49B76-D1D3-41E1-9716-8B5329DAD53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6225" y="165103"/>
            <a:ext cx="4286250" cy="619125"/>
          </a:xfrm>
          <a:prstGeom prst="rect">
            <a:avLst/>
          </a:prstGeom>
        </p:spPr>
      </p:pic>
      <p:cxnSp>
        <p:nvCxnSpPr>
          <p:cNvPr id="28" name="Straight Connector 27">
            <a:extLst>
              <a:ext uri="{FF2B5EF4-FFF2-40B4-BE49-F238E27FC236}">
                <a16:creationId xmlns:a16="http://schemas.microsoft.com/office/drawing/2014/main" id="{0BB90FC0-B2E5-4331-AD3C-94295D916E6B}"/>
              </a:ext>
            </a:extLst>
          </p:cNvPr>
          <p:cNvCxnSpPr>
            <a:cxnSpLocks/>
          </p:cNvCxnSpPr>
          <p:nvPr userDrawn="1"/>
        </p:nvCxnSpPr>
        <p:spPr>
          <a:xfrm>
            <a:off x="0" y="934980"/>
            <a:ext cx="12191997" cy="0"/>
          </a:xfrm>
          <a:prstGeom prst="line">
            <a:avLst/>
          </a:prstGeom>
          <a:ln>
            <a:solidFill>
              <a:schemeClr val="bg1"/>
            </a:solidFill>
          </a:ln>
          <a:effectLst>
            <a:outerShdw blurRad="50800" dist="25400" dir="5400000" algn="t" rotWithShape="0">
              <a:prstClr val="black"/>
            </a:outerShdw>
          </a:effectLst>
        </p:spPr>
        <p:style>
          <a:lnRef idx="1">
            <a:schemeClr val="accent1"/>
          </a:lnRef>
          <a:fillRef idx="0">
            <a:schemeClr val="accent1"/>
          </a:fillRef>
          <a:effectRef idx="0">
            <a:schemeClr val="accent1"/>
          </a:effectRef>
          <a:fontRef idx="minor">
            <a:schemeClr val="tx1"/>
          </a:fontRef>
        </p:style>
      </p:cxnSp>
      <p:sp>
        <p:nvSpPr>
          <p:cNvPr id="29" name="Title 18">
            <a:extLst>
              <a:ext uri="{FF2B5EF4-FFF2-40B4-BE49-F238E27FC236}">
                <a16:creationId xmlns:a16="http://schemas.microsoft.com/office/drawing/2014/main" id="{3A3A2DAE-BE97-4652-86D7-D38921E976B9}"/>
              </a:ext>
            </a:extLst>
          </p:cNvPr>
          <p:cNvSpPr>
            <a:spLocks noGrp="1"/>
          </p:cNvSpPr>
          <p:nvPr>
            <p:ph type="title"/>
          </p:nvPr>
        </p:nvSpPr>
        <p:spPr>
          <a:xfrm>
            <a:off x="5019673" y="489747"/>
            <a:ext cx="7172327" cy="444499"/>
          </a:xfrm>
        </p:spPr>
        <p:txBody>
          <a:bodyPr lIns="0" tIns="0" rIns="0" bIns="0">
            <a:noAutofit/>
          </a:bodyPr>
          <a:lstStyle>
            <a:lvl1pPr>
              <a:defRPr sz="3000">
                <a:solidFill>
                  <a:schemeClr val="bg1"/>
                </a:solidFill>
                <a:latin typeface="Arial Nova Light" panose="020B0304020202020204" pitchFamily="34" charset="0"/>
              </a:defRPr>
            </a:lvl1pPr>
          </a:lstStyle>
          <a:p>
            <a:r>
              <a:rPr lang="en-US" dirty="0"/>
              <a:t>Click to edit Master title style</a:t>
            </a:r>
          </a:p>
        </p:txBody>
      </p:sp>
      <p:sp>
        <p:nvSpPr>
          <p:cNvPr id="30" name="Text Placeholder 20">
            <a:extLst>
              <a:ext uri="{FF2B5EF4-FFF2-40B4-BE49-F238E27FC236}">
                <a16:creationId xmlns:a16="http://schemas.microsoft.com/office/drawing/2014/main" id="{0D04FF9C-1744-4718-B30B-9F30F56E55EC}"/>
              </a:ext>
            </a:extLst>
          </p:cNvPr>
          <p:cNvSpPr>
            <a:spLocks noGrp="1"/>
          </p:cNvSpPr>
          <p:nvPr>
            <p:ph type="body" sz="quarter" idx="13" hasCustomPrompt="1"/>
          </p:nvPr>
        </p:nvSpPr>
        <p:spPr>
          <a:xfrm>
            <a:off x="5019671" y="46893"/>
            <a:ext cx="7172329" cy="442119"/>
          </a:xfrm>
        </p:spPr>
        <p:txBody>
          <a:bodyPr lIns="0" tIns="0" rIns="0" bIns="0" anchor="ctr">
            <a:noAutofit/>
          </a:bodyPr>
          <a:lstStyle>
            <a:lvl1pPr marL="0" indent="0">
              <a:buNone/>
              <a:defRPr sz="2400">
                <a:latin typeface="Arial Nova Light" panose="020B0304020202020204" pitchFamily="34" charset="0"/>
              </a:defRPr>
            </a:lvl1pPr>
          </a:lstStyle>
          <a:p>
            <a:pPr lvl="0"/>
            <a:r>
              <a:rPr lang="en-US" dirty="0"/>
              <a:t>Presentation Title</a:t>
            </a:r>
          </a:p>
        </p:txBody>
      </p:sp>
    </p:spTree>
    <p:extLst>
      <p:ext uri="{BB962C8B-B14F-4D97-AF65-F5344CB8AC3E}">
        <p14:creationId xmlns:p14="http://schemas.microsoft.com/office/powerpoint/2010/main" val="31463889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5019667" y="1271591"/>
            <a:ext cx="6867971" cy="4922039"/>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276226" y="1271591"/>
            <a:ext cx="4495800" cy="4922039"/>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p:cNvSpPr>
            <a:spLocks noGrp="1"/>
          </p:cNvSpPr>
          <p:nvPr>
            <p:ph type="dt" sz="half" idx="10"/>
          </p:nvPr>
        </p:nvSpPr>
        <p:spPr/>
        <p:txBody>
          <a:bodyPr/>
          <a:lstStyle/>
          <a:p>
            <a:r>
              <a:rPr lang="en-US"/>
              <a:t>4/13/2021</a:t>
            </a:r>
          </a:p>
        </p:txBody>
      </p:sp>
      <p:sp>
        <p:nvSpPr>
          <p:cNvPr id="6" name="Footer Placeholder 5"/>
          <p:cNvSpPr>
            <a:spLocks noGrp="1"/>
          </p:cNvSpPr>
          <p:nvPr>
            <p:ph type="ftr" sz="quarter" idx="11"/>
          </p:nvPr>
        </p:nvSpPr>
        <p:spPr/>
        <p:txBody>
          <a:bodyPr/>
          <a:lstStyle/>
          <a:p>
            <a:r>
              <a:rPr lang="en-US"/>
              <a:t>Noah Gula, gula.8@osu.edu</a:t>
            </a:r>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
        <p:nvSpPr>
          <p:cNvPr id="26" name="Rectangle 25">
            <a:extLst>
              <a:ext uri="{FF2B5EF4-FFF2-40B4-BE49-F238E27FC236}">
                <a16:creationId xmlns:a16="http://schemas.microsoft.com/office/drawing/2014/main" id="{654930E7-1950-402B-A696-A61BF9DDCE82}"/>
              </a:ext>
            </a:extLst>
          </p:cNvPr>
          <p:cNvSpPr/>
          <p:nvPr userDrawn="1"/>
        </p:nvSpPr>
        <p:spPr>
          <a:xfrm>
            <a:off x="4562474" y="489747"/>
            <a:ext cx="7629526" cy="4572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BB30DF79-D4FA-4701-907A-87F8CA73D73B}"/>
              </a:ext>
            </a:extLst>
          </p:cNvPr>
          <p:cNvSpPr/>
          <p:nvPr userDrawn="1"/>
        </p:nvSpPr>
        <p:spPr>
          <a:xfrm>
            <a:off x="4562472" y="32546"/>
            <a:ext cx="7629525" cy="459581"/>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Nova Light" panose="020B0304020202020204" pitchFamily="34" charset="0"/>
              <a:cs typeface="Arial" panose="020B0604020202020204" pitchFamily="34" charset="0"/>
            </a:endParaRPr>
          </a:p>
        </p:txBody>
      </p:sp>
      <p:sp>
        <p:nvSpPr>
          <p:cNvPr id="28" name="Rectangle 27">
            <a:extLst>
              <a:ext uri="{FF2B5EF4-FFF2-40B4-BE49-F238E27FC236}">
                <a16:creationId xmlns:a16="http://schemas.microsoft.com/office/drawing/2014/main" id="{4765F018-E115-4BB3-87BA-994A464F2B53}"/>
              </a:ext>
            </a:extLst>
          </p:cNvPr>
          <p:cNvSpPr/>
          <p:nvPr userDrawn="1"/>
        </p:nvSpPr>
        <p:spPr>
          <a:xfrm>
            <a:off x="0" y="-12694"/>
            <a:ext cx="12192000" cy="60321"/>
          </a:xfrm>
          <a:prstGeom prst="rect">
            <a:avLst/>
          </a:prstGeom>
          <a:solidFill>
            <a:srgbClr val="BB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Isosceles Triangle 28">
            <a:extLst>
              <a:ext uri="{FF2B5EF4-FFF2-40B4-BE49-F238E27FC236}">
                <a16:creationId xmlns:a16="http://schemas.microsoft.com/office/drawing/2014/main" id="{F76556D8-33BA-40C7-85F8-3EC9D37D51F4}"/>
              </a:ext>
            </a:extLst>
          </p:cNvPr>
          <p:cNvSpPr/>
          <p:nvPr userDrawn="1"/>
        </p:nvSpPr>
        <p:spPr>
          <a:xfrm flipV="1">
            <a:off x="4105274" y="32547"/>
            <a:ext cx="914400" cy="914400"/>
          </a:xfrm>
          <a:prstGeom prst="triangle">
            <a:avLst/>
          </a:prstGeom>
          <a:solidFill>
            <a:srgbClr val="BB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25EB104A-CCA7-47D2-A249-61364E578432}"/>
              </a:ext>
            </a:extLst>
          </p:cNvPr>
          <p:cNvSpPr/>
          <p:nvPr userDrawn="1"/>
        </p:nvSpPr>
        <p:spPr>
          <a:xfrm>
            <a:off x="-1" y="-6346"/>
            <a:ext cx="4562475" cy="953294"/>
          </a:xfrm>
          <a:prstGeom prst="rect">
            <a:avLst/>
          </a:prstGeom>
          <a:solidFill>
            <a:srgbClr val="BB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Picture 30" descr="Text&#10;&#10;Description automatically generated">
            <a:extLst>
              <a:ext uri="{FF2B5EF4-FFF2-40B4-BE49-F238E27FC236}">
                <a16:creationId xmlns:a16="http://schemas.microsoft.com/office/drawing/2014/main" id="{B03F4439-E3FD-49E3-8743-94377BCE90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6225" y="165103"/>
            <a:ext cx="4286250" cy="619125"/>
          </a:xfrm>
          <a:prstGeom prst="rect">
            <a:avLst/>
          </a:prstGeom>
        </p:spPr>
      </p:pic>
      <p:cxnSp>
        <p:nvCxnSpPr>
          <p:cNvPr id="32" name="Straight Connector 31">
            <a:extLst>
              <a:ext uri="{FF2B5EF4-FFF2-40B4-BE49-F238E27FC236}">
                <a16:creationId xmlns:a16="http://schemas.microsoft.com/office/drawing/2014/main" id="{02148135-F99F-43FB-98AF-1C3D076B108E}"/>
              </a:ext>
            </a:extLst>
          </p:cNvPr>
          <p:cNvCxnSpPr>
            <a:cxnSpLocks/>
          </p:cNvCxnSpPr>
          <p:nvPr userDrawn="1"/>
        </p:nvCxnSpPr>
        <p:spPr>
          <a:xfrm>
            <a:off x="0" y="934980"/>
            <a:ext cx="12191997" cy="0"/>
          </a:xfrm>
          <a:prstGeom prst="line">
            <a:avLst/>
          </a:prstGeom>
          <a:ln>
            <a:solidFill>
              <a:schemeClr val="bg1"/>
            </a:solidFill>
          </a:ln>
          <a:effectLst>
            <a:outerShdw blurRad="50800" dist="25400" dir="5400000" algn="t" rotWithShape="0">
              <a:prstClr val="black"/>
            </a:outerShdw>
          </a:effectLst>
        </p:spPr>
        <p:style>
          <a:lnRef idx="1">
            <a:schemeClr val="accent1"/>
          </a:lnRef>
          <a:fillRef idx="0">
            <a:schemeClr val="accent1"/>
          </a:fillRef>
          <a:effectRef idx="0">
            <a:schemeClr val="accent1"/>
          </a:effectRef>
          <a:fontRef idx="minor">
            <a:schemeClr val="tx1"/>
          </a:fontRef>
        </p:style>
      </p:cxnSp>
      <p:sp>
        <p:nvSpPr>
          <p:cNvPr id="33" name="Title 18">
            <a:extLst>
              <a:ext uri="{FF2B5EF4-FFF2-40B4-BE49-F238E27FC236}">
                <a16:creationId xmlns:a16="http://schemas.microsoft.com/office/drawing/2014/main" id="{F63474D3-28DE-4574-AB2E-689D76106588}"/>
              </a:ext>
            </a:extLst>
          </p:cNvPr>
          <p:cNvSpPr>
            <a:spLocks noGrp="1"/>
          </p:cNvSpPr>
          <p:nvPr>
            <p:ph type="title"/>
          </p:nvPr>
        </p:nvSpPr>
        <p:spPr>
          <a:xfrm>
            <a:off x="5019673" y="489747"/>
            <a:ext cx="7172327" cy="444499"/>
          </a:xfrm>
        </p:spPr>
        <p:txBody>
          <a:bodyPr lIns="0" tIns="0" rIns="0" bIns="0">
            <a:noAutofit/>
          </a:bodyPr>
          <a:lstStyle>
            <a:lvl1pPr>
              <a:defRPr sz="3000">
                <a:solidFill>
                  <a:schemeClr val="bg1"/>
                </a:solidFill>
                <a:latin typeface="Arial Nova Light" panose="020B0304020202020204" pitchFamily="34" charset="0"/>
              </a:defRPr>
            </a:lvl1pPr>
          </a:lstStyle>
          <a:p>
            <a:r>
              <a:rPr lang="en-US" dirty="0"/>
              <a:t>Click to edit Master title style</a:t>
            </a:r>
          </a:p>
        </p:txBody>
      </p:sp>
      <p:sp>
        <p:nvSpPr>
          <p:cNvPr id="34" name="Text Placeholder 20">
            <a:extLst>
              <a:ext uri="{FF2B5EF4-FFF2-40B4-BE49-F238E27FC236}">
                <a16:creationId xmlns:a16="http://schemas.microsoft.com/office/drawing/2014/main" id="{B57CD30E-2C7A-4542-B0C4-18747697AA20}"/>
              </a:ext>
            </a:extLst>
          </p:cNvPr>
          <p:cNvSpPr>
            <a:spLocks noGrp="1"/>
          </p:cNvSpPr>
          <p:nvPr>
            <p:ph type="body" sz="quarter" idx="13" hasCustomPrompt="1"/>
          </p:nvPr>
        </p:nvSpPr>
        <p:spPr>
          <a:xfrm>
            <a:off x="5019671" y="46893"/>
            <a:ext cx="7172329" cy="442119"/>
          </a:xfrm>
        </p:spPr>
        <p:txBody>
          <a:bodyPr lIns="0" tIns="0" rIns="0" bIns="0" anchor="ctr">
            <a:noAutofit/>
          </a:bodyPr>
          <a:lstStyle>
            <a:lvl1pPr marL="0" indent="0">
              <a:buNone/>
              <a:defRPr sz="2400">
                <a:latin typeface="Arial Nova Light" panose="020B0304020202020204" pitchFamily="34" charset="0"/>
              </a:defRPr>
            </a:lvl1pPr>
          </a:lstStyle>
          <a:p>
            <a:pPr lvl="0"/>
            <a:r>
              <a:rPr lang="en-US" dirty="0"/>
              <a:t>Presentation Title</a:t>
            </a:r>
          </a:p>
        </p:txBody>
      </p:sp>
    </p:spTree>
    <p:extLst>
      <p:ext uri="{BB962C8B-B14F-4D97-AF65-F5344CB8AC3E}">
        <p14:creationId xmlns:p14="http://schemas.microsoft.com/office/powerpoint/2010/main" val="17189582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Picture with Caption">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276226" y="1271591"/>
            <a:ext cx="4495800" cy="4922039"/>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p:cNvSpPr>
            <a:spLocks noGrp="1"/>
          </p:cNvSpPr>
          <p:nvPr>
            <p:ph type="dt" sz="half" idx="10"/>
          </p:nvPr>
        </p:nvSpPr>
        <p:spPr/>
        <p:txBody>
          <a:bodyPr/>
          <a:lstStyle/>
          <a:p>
            <a:r>
              <a:rPr lang="en-US"/>
              <a:t>4/13/2021</a:t>
            </a:r>
          </a:p>
        </p:txBody>
      </p:sp>
      <p:sp>
        <p:nvSpPr>
          <p:cNvPr id="6" name="Footer Placeholder 5"/>
          <p:cNvSpPr>
            <a:spLocks noGrp="1"/>
          </p:cNvSpPr>
          <p:nvPr>
            <p:ph type="ftr" sz="quarter" idx="11"/>
          </p:nvPr>
        </p:nvSpPr>
        <p:spPr/>
        <p:txBody>
          <a:bodyPr/>
          <a:lstStyle/>
          <a:p>
            <a:r>
              <a:rPr lang="en-US"/>
              <a:t>Noah Gula, gula.8@osu.edu</a:t>
            </a:r>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
        <p:nvSpPr>
          <p:cNvPr id="16" name="Content Placeholder 2">
            <a:extLst>
              <a:ext uri="{FF2B5EF4-FFF2-40B4-BE49-F238E27FC236}">
                <a16:creationId xmlns:a16="http://schemas.microsoft.com/office/drawing/2014/main" id="{5A2B862F-FCE5-4B57-AAF6-12E8ADE2394E}"/>
              </a:ext>
            </a:extLst>
          </p:cNvPr>
          <p:cNvSpPr>
            <a:spLocks noGrp="1"/>
          </p:cNvSpPr>
          <p:nvPr>
            <p:ph idx="1"/>
          </p:nvPr>
        </p:nvSpPr>
        <p:spPr>
          <a:xfrm>
            <a:off x="5019667" y="1271591"/>
            <a:ext cx="6867971" cy="4922039"/>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7" name="Rectangle 26">
            <a:extLst>
              <a:ext uri="{FF2B5EF4-FFF2-40B4-BE49-F238E27FC236}">
                <a16:creationId xmlns:a16="http://schemas.microsoft.com/office/drawing/2014/main" id="{E126BDCD-84D5-4E1E-8CCB-57617DE33948}"/>
              </a:ext>
            </a:extLst>
          </p:cNvPr>
          <p:cNvSpPr/>
          <p:nvPr userDrawn="1"/>
        </p:nvSpPr>
        <p:spPr>
          <a:xfrm>
            <a:off x="4562474" y="489747"/>
            <a:ext cx="7629526" cy="4572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5A8F9795-A4E0-4FC9-9CFD-E052C413B1DA}"/>
              </a:ext>
            </a:extLst>
          </p:cNvPr>
          <p:cNvSpPr/>
          <p:nvPr userDrawn="1"/>
        </p:nvSpPr>
        <p:spPr>
          <a:xfrm>
            <a:off x="4562472" y="32546"/>
            <a:ext cx="7629525" cy="459581"/>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Nova Light" panose="020B0304020202020204" pitchFamily="34" charset="0"/>
              <a:cs typeface="Arial" panose="020B0604020202020204" pitchFamily="34" charset="0"/>
            </a:endParaRPr>
          </a:p>
        </p:txBody>
      </p:sp>
      <p:sp>
        <p:nvSpPr>
          <p:cNvPr id="29" name="Rectangle 28">
            <a:extLst>
              <a:ext uri="{FF2B5EF4-FFF2-40B4-BE49-F238E27FC236}">
                <a16:creationId xmlns:a16="http://schemas.microsoft.com/office/drawing/2014/main" id="{A509DA7C-E322-40E4-9D98-8099BD23F922}"/>
              </a:ext>
            </a:extLst>
          </p:cNvPr>
          <p:cNvSpPr/>
          <p:nvPr userDrawn="1"/>
        </p:nvSpPr>
        <p:spPr>
          <a:xfrm>
            <a:off x="0" y="-12694"/>
            <a:ext cx="12192000" cy="60321"/>
          </a:xfrm>
          <a:prstGeom prst="rect">
            <a:avLst/>
          </a:prstGeom>
          <a:solidFill>
            <a:srgbClr val="BB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Isosceles Triangle 29">
            <a:extLst>
              <a:ext uri="{FF2B5EF4-FFF2-40B4-BE49-F238E27FC236}">
                <a16:creationId xmlns:a16="http://schemas.microsoft.com/office/drawing/2014/main" id="{57FE4848-F389-4291-8F30-A69CA46C540B}"/>
              </a:ext>
            </a:extLst>
          </p:cNvPr>
          <p:cNvSpPr/>
          <p:nvPr userDrawn="1"/>
        </p:nvSpPr>
        <p:spPr>
          <a:xfrm flipV="1">
            <a:off x="4105274" y="32547"/>
            <a:ext cx="914400" cy="914400"/>
          </a:xfrm>
          <a:prstGeom prst="triangle">
            <a:avLst/>
          </a:prstGeom>
          <a:solidFill>
            <a:srgbClr val="BB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E89F9B52-CE39-4CAE-B3FE-B4FDF0A55C74}"/>
              </a:ext>
            </a:extLst>
          </p:cNvPr>
          <p:cNvSpPr/>
          <p:nvPr userDrawn="1"/>
        </p:nvSpPr>
        <p:spPr>
          <a:xfrm>
            <a:off x="-1" y="-6346"/>
            <a:ext cx="4562475" cy="953294"/>
          </a:xfrm>
          <a:prstGeom prst="rect">
            <a:avLst/>
          </a:prstGeom>
          <a:solidFill>
            <a:srgbClr val="BB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Picture 31" descr="Text&#10;&#10;Description automatically generated">
            <a:extLst>
              <a:ext uri="{FF2B5EF4-FFF2-40B4-BE49-F238E27FC236}">
                <a16:creationId xmlns:a16="http://schemas.microsoft.com/office/drawing/2014/main" id="{B0D6FAAE-980A-47A7-A849-720978E8B91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6225" y="165103"/>
            <a:ext cx="4286250" cy="619125"/>
          </a:xfrm>
          <a:prstGeom prst="rect">
            <a:avLst/>
          </a:prstGeom>
        </p:spPr>
      </p:pic>
      <p:cxnSp>
        <p:nvCxnSpPr>
          <p:cNvPr id="33" name="Straight Connector 32">
            <a:extLst>
              <a:ext uri="{FF2B5EF4-FFF2-40B4-BE49-F238E27FC236}">
                <a16:creationId xmlns:a16="http://schemas.microsoft.com/office/drawing/2014/main" id="{6E02AAE3-759B-4488-8A51-A80272D2F6D9}"/>
              </a:ext>
            </a:extLst>
          </p:cNvPr>
          <p:cNvCxnSpPr>
            <a:cxnSpLocks/>
          </p:cNvCxnSpPr>
          <p:nvPr userDrawn="1"/>
        </p:nvCxnSpPr>
        <p:spPr>
          <a:xfrm>
            <a:off x="0" y="934980"/>
            <a:ext cx="12191997" cy="0"/>
          </a:xfrm>
          <a:prstGeom prst="line">
            <a:avLst/>
          </a:prstGeom>
          <a:ln>
            <a:solidFill>
              <a:schemeClr val="bg1"/>
            </a:solidFill>
          </a:ln>
          <a:effectLst>
            <a:outerShdw blurRad="50800" dist="25400" dir="5400000" algn="t" rotWithShape="0">
              <a:prstClr val="black"/>
            </a:outerShdw>
          </a:effectLst>
        </p:spPr>
        <p:style>
          <a:lnRef idx="1">
            <a:schemeClr val="accent1"/>
          </a:lnRef>
          <a:fillRef idx="0">
            <a:schemeClr val="accent1"/>
          </a:fillRef>
          <a:effectRef idx="0">
            <a:schemeClr val="accent1"/>
          </a:effectRef>
          <a:fontRef idx="minor">
            <a:schemeClr val="tx1"/>
          </a:fontRef>
        </p:style>
      </p:cxnSp>
      <p:sp>
        <p:nvSpPr>
          <p:cNvPr id="34" name="Title 18">
            <a:extLst>
              <a:ext uri="{FF2B5EF4-FFF2-40B4-BE49-F238E27FC236}">
                <a16:creationId xmlns:a16="http://schemas.microsoft.com/office/drawing/2014/main" id="{EA0FC090-B587-4C32-968E-894D849B8070}"/>
              </a:ext>
            </a:extLst>
          </p:cNvPr>
          <p:cNvSpPr>
            <a:spLocks noGrp="1"/>
          </p:cNvSpPr>
          <p:nvPr>
            <p:ph type="title"/>
          </p:nvPr>
        </p:nvSpPr>
        <p:spPr>
          <a:xfrm>
            <a:off x="5019673" y="489747"/>
            <a:ext cx="7172327" cy="444499"/>
          </a:xfrm>
        </p:spPr>
        <p:txBody>
          <a:bodyPr lIns="0" tIns="0" rIns="0" bIns="0">
            <a:noAutofit/>
          </a:bodyPr>
          <a:lstStyle>
            <a:lvl1pPr>
              <a:defRPr sz="3000">
                <a:solidFill>
                  <a:schemeClr val="bg1"/>
                </a:solidFill>
                <a:latin typeface="Arial Nova Light" panose="020B0304020202020204" pitchFamily="34" charset="0"/>
              </a:defRPr>
            </a:lvl1pPr>
          </a:lstStyle>
          <a:p>
            <a:r>
              <a:rPr lang="en-US" dirty="0"/>
              <a:t>Click to edit Master title style</a:t>
            </a:r>
          </a:p>
        </p:txBody>
      </p:sp>
      <p:sp>
        <p:nvSpPr>
          <p:cNvPr id="35" name="Text Placeholder 20">
            <a:extLst>
              <a:ext uri="{FF2B5EF4-FFF2-40B4-BE49-F238E27FC236}">
                <a16:creationId xmlns:a16="http://schemas.microsoft.com/office/drawing/2014/main" id="{188EB631-223E-4569-BAB6-5940DCF73C9F}"/>
              </a:ext>
            </a:extLst>
          </p:cNvPr>
          <p:cNvSpPr>
            <a:spLocks noGrp="1"/>
          </p:cNvSpPr>
          <p:nvPr>
            <p:ph type="body" sz="quarter" idx="13" hasCustomPrompt="1"/>
          </p:nvPr>
        </p:nvSpPr>
        <p:spPr>
          <a:xfrm>
            <a:off x="5019671" y="46893"/>
            <a:ext cx="7172329" cy="442119"/>
          </a:xfrm>
        </p:spPr>
        <p:txBody>
          <a:bodyPr lIns="0" tIns="0" rIns="0" bIns="0" anchor="ctr">
            <a:noAutofit/>
          </a:bodyPr>
          <a:lstStyle>
            <a:lvl1pPr marL="0" indent="0">
              <a:buNone/>
              <a:defRPr sz="2400">
                <a:latin typeface="Arial Nova Light" panose="020B0304020202020204" pitchFamily="34" charset="0"/>
              </a:defRPr>
            </a:lvl1pPr>
          </a:lstStyle>
          <a:p>
            <a:pPr lvl="0"/>
            <a:r>
              <a:rPr lang="en-US" dirty="0"/>
              <a:t>Presentation Title</a:t>
            </a:r>
          </a:p>
        </p:txBody>
      </p:sp>
    </p:spTree>
    <p:extLst>
      <p:ext uri="{BB962C8B-B14F-4D97-AF65-F5344CB8AC3E}">
        <p14:creationId xmlns:p14="http://schemas.microsoft.com/office/powerpoint/2010/main" val="8276928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r>
              <a:rPr lang="en-US"/>
              <a:t>4/13/2021</a:t>
            </a:r>
          </a:p>
        </p:txBody>
      </p:sp>
      <p:sp>
        <p:nvSpPr>
          <p:cNvPr id="4" name="Footer Placeholder 3"/>
          <p:cNvSpPr>
            <a:spLocks noGrp="1"/>
          </p:cNvSpPr>
          <p:nvPr>
            <p:ph type="ftr" sz="quarter" idx="11"/>
          </p:nvPr>
        </p:nvSpPr>
        <p:spPr/>
        <p:txBody>
          <a:bodyPr/>
          <a:lstStyle/>
          <a:p>
            <a:r>
              <a:rPr lang="en-US"/>
              <a:t>Noah Gula, gula.8@osu.edu</a:t>
            </a:r>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6225" y="1162842"/>
            <a:ext cx="11611416" cy="69453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276225" y="2006600"/>
            <a:ext cx="11611416" cy="418465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rgbClr val="333333"/>
                </a:solidFill>
                <a:latin typeface="Arial Nova" panose="020B0504020202020204" pitchFamily="34" charset="0"/>
                <a:cs typeface="Arial" panose="020B0604020202020204" pitchFamily="34" charset="0"/>
              </a:defRPr>
            </a:lvl1pPr>
          </a:lstStyle>
          <a:p>
            <a:r>
              <a:rPr lang="en-US"/>
              <a:t>4/13/2021</a:t>
            </a: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rgbClr val="333333"/>
                </a:solidFill>
                <a:latin typeface="Arial Nova" panose="020B0504020202020204" pitchFamily="34" charset="0"/>
                <a:cs typeface="Arial" panose="020B0604020202020204" pitchFamily="34" charset="0"/>
              </a:defRPr>
            </a:lvl1pPr>
          </a:lstStyle>
          <a:p>
            <a:r>
              <a:rPr lang="en-US"/>
              <a:t>Noah Gula, gula.8@osu.edu</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rgbClr val="333333"/>
                </a:solidFill>
                <a:latin typeface="Arial Nova" panose="020B0504020202020204" pitchFamily="34" charset="0"/>
                <a:cs typeface="Arial" panose="020B0604020202020204" pitchFamily="34" charset="0"/>
              </a:defRPr>
            </a:lvl1pPr>
          </a:lstStyle>
          <a:p>
            <a:fld id="{330EA680-D336-4FF7-8B7A-9848BB0A1C32}" type="slidenum">
              <a:rPr lang="en-US" smtClean="0"/>
              <a:pPr/>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3" r:id="rId2"/>
    <p:sldLayoutId id="2147483662" r:id="rId3"/>
    <p:sldLayoutId id="2147483664" r:id="rId4"/>
    <p:sldLayoutId id="2147483665" r:id="rId5"/>
    <p:sldLayoutId id="2147483667" r:id="rId6"/>
    <p:sldLayoutId id="2147483669" r:id="rId7"/>
    <p:sldLayoutId id="2147483670" r:id="rId8"/>
    <p:sldLayoutId id="2147483666" r:id="rId9"/>
  </p:sldLayoutIdLst>
  <p:hf hdr="0"/>
  <p:txStyles>
    <p:titleStyle>
      <a:lvl1pPr algn="l" defTabSz="914400" rtl="0" eaLnBrk="1" latinLnBrk="0" hangingPunct="1">
        <a:lnSpc>
          <a:spcPct val="90000"/>
        </a:lnSpc>
        <a:spcBef>
          <a:spcPct val="0"/>
        </a:spcBef>
        <a:buNone/>
        <a:defRPr sz="4400" kern="1200">
          <a:solidFill>
            <a:srgbClr val="333333"/>
          </a:solidFill>
          <a:latin typeface="Arial Nova" panose="020B05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333333"/>
          </a:solidFill>
          <a:latin typeface="Arial Nova" panose="020B05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333333"/>
          </a:solidFill>
          <a:latin typeface="Arial Nova" panose="020B05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333333"/>
          </a:solidFill>
          <a:latin typeface="Arial Nova" panose="020B05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333333"/>
          </a:solidFill>
          <a:latin typeface="Arial Nova" panose="020B05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333333"/>
          </a:solidFill>
          <a:latin typeface="Arial Nova" panose="020B05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6.xml"/><Relationship Id="rId6" Type="http://schemas.openxmlformats.org/officeDocument/2006/relationships/image" Target="../media/image29.png"/><Relationship Id="rId5" Type="http://schemas.openxmlformats.org/officeDocument/2006/relationships/image" Target="../media/image28.svg"/><Relationship Id="rId4" Type="http://schemas.openxmlformats.org/officeDocument/2006/relationships/image" Target="../media/image27.png"/></Relationships>
</file>

<file path=ppt/slides/_rels/slide25.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Layout" Target="../slideLayouts/slideLayout6.xml"/><Relationship Id="rId5" Type="http://schemas.openxmlformats.org/officeDocument/2006/relationships/image" Target="../media/image29.png"/><Relationship Id="rId4" Type="http://schemas.openxmlformats.org/officeDocument/2006/relationships/image" Target="../media/image30.png"/></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9.png"/><Relationship Id="rId1" Type="http://schemas.openxmlformats.org/officeDocument/2006/relationships/slideLayout" Target="../slideLayouts/slideLayout6.xml"/><Relationship Id="rId4" Type="http://schemas.openxmlformats.org/officeDocument/2006/relationships/image" Target="../media/image3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9BA1DFA-D830-4040-802F-D1CD17E4FF21}"/>
              </a:ext>
            </a:extLst>
          </p:cNvPr>
          <p:cNvSpPr>
            <a:spLocks noGrp="1"/>
          </p:cNvSpPr>
          <p:nvPr>
            <p:ph type="body" sz="quarter" idx="10"/>
          </p:nvPr>
        </p:nvSpPr>
        <p:spPr/>
        <p:txBody>
          <a:bodyPr/>
          <a:lstStyle/>
          <a:p>
            <a:r>
              <a:rPr lang="en-US" dirty="0"/>
              <a:t>Noah Gula (gula.8@osu.edu)</a:t>
            </a:r>
          </a:p>
          <a:p>
            <a:r>
              <a:rPr lang="en-US" dirty="0"/>
              <a:t>April 13, 2021</a:t>
            </a:r>
          </a:p>
        </p:txBody>
      </p:sp>
      <p:sp>
        <p:nvSpPr>
          <p:cNvPr id="3" name="Title 2">
            <a:extLst>
              <a:ext uri="{FF2B5EF4-FFF2-40B4-BE49-F238E27FC236}">
                <a16:creationId xmlns:a16="http://schemas.microsoft.com/office/drawing/2014/main" id="{E0D444B2-62F7-4B22-B52C-35793EAFB87A}"/>
              </a:ext>
            </a:extLst>
          </p:cNvPr>
          <p:cNvSpPr>
            <a:spLocks noGrp="1"/>
          </p:cNvSpPr>
          <p:nvPr>
            <p:ph type="title"/>
          </p:nvPr>
        </p:nvSpPr>
        <p:spPr/>
        <p:txBody>
          <a:bodyPr/>
          <a:lstStyle/>
          <a:p>
            <a:r>
              <a:rPr lang="en-US" dirty="0"/>
              <a:t>Nuclear Thermal Propulsion</a:t>
            </a:r>
            <a:br>
              <a:rPr lang="en-US" dirty="0"/>
            </a:br>
            <a:r>
              <a:rPr lang="en-US" dirty="0"/>
              <a:t>at The Ohio State University</a:t>
            </a:r>
          </a:p>
        </p:txBody>
      </p:sp>
    </p:spTree>
    <p:extLst>
      <p:ext uri="{BB962C8B-B14F-4D97-AF65-F5344CB8AC3E}">
        <p14:creationId xmlns:p14="http://schemas.microsoft.com/office/powerpoint/2010/main" val="19035055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9A272411-AE26-47EF-8B07-90A48F3E8AF5}"/>
                  </a:ext>
                </a:extLst>
              </p:cNvPr>
              <p:cNvSpPr>
                <a:spLocks noGrp="1"/>
              </p:cNvSpPr>
              <p:nvPr>
                <p:ph idx="1"/>
              </p:nvPr>
            </p:nvSpPr>
            <p:spPr/>
            <p:txBody>
              <a:bodyPr anchor="ctr"/>
              <a:lstStyle/>
              <a:p>
                <a:pPr marL="0" indent="0" algn="ctr">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f>
                            <m:fPr>
                              <m:ctrlPr>
                                <a:rPr lang="en-US" b="0" i="1" smtClean="0">
                                  <a:solidFill>
                                    <a:schemeClr val="bg2">
                                      <a:lumMod val="75000"/>
                                    </a:schemeClr>
                                  </a:solidFill>
                                  <a:latin typeface="Cambria Math" panose="02040503050406030204" pitchFamily="18" charset="0"/>
                                </a:rPr>
                              </m:ctrlPr>
                            </m:fPr>
                            <m:num>
                              <m:r>
                                <a:rPr lang="en-US" b="0" i="1" smtClean="0">
                                  <a:solidFill>
                                    <a:schemeClr val="bg2">
                                      <a:lumMod val="75000"/>
                                    </a:schemeClr>
                                  </a:solidFill>
                                  <a:latin typeface="Cambria Math" panose="02040503050406030204" pitchFamily="18" charset="0"/>
                                </a:rPr>
                                <m:t>2</m:t>
                              </m:r>
                              <m:r>
                                <a:rPr lang="en-US" b="0" i="1" smtClean="0">
                                  <a:solidFill>
                                    <a:schemeClr val="bg2">
                                      <a:lumMod val="75000"/>
                                    </a:schemeClr>
                                  </a:solidFill>
                                  <a:latin typeface="Cambria Math" panose="02040503050406030204" pitchFamily="18" charset="0"/>
                                </a:rPr>
                                <m:t>𝛾</m:t>
                              </m:r>
                            </m:num>
                            <m:den>
                              <m:r>
                                <a:rPr lang="en-US" b="0" i="1" smtClean="0">
                                  <a:solidFill>
                                    <a:schemeClr val="bg2">
                                      <a:lumMod val="75000"/>
                                    </a:schemeClr>
                                  </a:solidFill>
                                  <a:latin typeface="Cambria Math" panose="02040503050406030204" pitchFamily="18" charset="0"/>
                                </a:rPr>
                                <m:t>𝛾</m:t>
                              </m:r>
                              <m:r>
                                <a:rPr lang="en-US" b="0" i="1" smtClean="0">
                                  <a:solidFill>
                                    <a:schemeClr val="bg2">
                                      <a:lumMod val="75000"/>
                                    </a:schemeClr>
                                  </a:solidFill>
                                  <a:latin typeface="Cambria Math" panose="02040503050406030204" pitchFamily="18" charset="0"/>
                                </a:rPr>
                                <m:t>−1</m:t>
                              </m:r>
                            </m:den>
                          </m:f>
                          <m:f>
                            <m:fPr>
                              <m:ctrlPr>
                                <a:rPr lang="en-US" b="0" i="1" smtClean="0">
                                  <a:latin typeface="Cambria Math" panose="02040503050406030204" pitchFamily="18" charset="0"/>
                                </a:rPr>
                              </m:ctrlPr>
                            </m:fPr>
                            <m:num>
                              <m:sSup>
                                <m:sSupPr>
                                  <m:ctrlPr>
                                    <a:rPr lang="en-US" b="0" i="1" smtClean="0">
                                      <a:solidFill>
                                        <a:schemeClr val="bg2">
                                          <a:lumMod val="75000"/>
                                        </a:schemeClr>
                                      </a:solidFill>
                                      <a:latin typeface="Cambria Math" panose="02040503050406030204" pitchFamily="18" charset="0"/>
                                    </a:rPr>
                                  </m:ctrlPr>
                                </m:sSupPr>
                                <m:e>
                                  <m:r>
                                    <a:rPr lang="en-US" b="0" i="1" smtClean="0">
                                      <a:solidFill>
                                        <a:schemeClr val="bg2">
                                          <a:lumMod val="75000"/>
                                        </a:schemeClr>
                                      </a:solidFill>
                                      <a:latin typeface="Cambria Math" panose="02040503050406030204" pitchFamily="18" charset="0"/>
                                    </a:rPr>
                                    <m:t>𝑅</m:t>
                                  </m:r>
                                </m:e>
                                <m:sup>
                                  <m:r>
                                    <a:rPr lang="en-US" b="0" i="1" smtClean="0">
                                      <a:solidFill>
                                        <a:schemeClr val="bg2">
                                          <a:lumMod val="75000"/>
                                        </a:schemeClr>
                                      </a:solidFill>
                                      <a:latin typeface="Cambria Math" panose="02040503050406030204" pitchFamily="18" charset="0"/>
                                    </a:rPr>
                                    <m:t>′</m:t>
                                  </m:r>
                                </m:sup>
                              </m:sSup>
                              <m:sSub>
                                <m:sSubPr>
                                  <m:ctrlPr>
                                    <a:rPr lang="en-US" b="1" i="1" smtClean="0">
                                      <a:latin typeface="Cambria Math" panose="02040503050406030204" pitchFamily="18" charset="0"/>
                                    </a:rPr>
                                  </m:ctrlPr>
                                </m:sSubPr>
                                <m:e>
                                  <m:r>
                                    <a:rPr lang="en-US" b="1" i="1" smtClean="0">
                                      <a:latin typeface="Cambria Math" panose="02040503050406030204" pitchFamily="18" charset="0"/>
                                    </a:rPr>
                                    <m:t>𝑻</m:t>
                                  </m:r>
                                </m:e>
                                <m:sub>
                                  <m:r>
                                    <a:rPr lang="en-US" b="1" i="1" smtClean="0">
                                      <a:latin typeface="Cambria Math" panose="02040503050406030204" pitchFamily="18" charset="0"/>
                                    </a:rPr>
                                    <m:t>𝟎</m:t>
                                  </m:r>
                                </m:sub>
                              </m:sSub>
                            </m:num>
                            <m:den>
                              <m:r>
                                <a:rPr lang="en-US" b="1" i="1" smtClean="0">
                                  <a:latin typeface="Cambria Math" panose="02040503050406030204" pitchFamily="18" charset="0"/>
                                </a:rPr>
                                <m:t>𝕸</m:t>
                              </m:r>
                            </m:den>
                          </m:f>
                          <m:d>
                            <m:dPr>
                              <m:begChr m:val="["/>
                              <m:endChr m:val="]"/>
                              <m:ctrlPr>
                                <a:rPr lang="en-US" b="0" i="1" smtClean="0">
                                  <a:latin typeface="Cambria Math" panose="02040503050406030204" pitchFamily="18" charset="0"/>
                                </a:rPr>
                              </m:ctrlPr>
                            </m:dPr>
                            <m:e>
                              <m:r>
                                <a:rPr lang="en-US" b="0" i="1" smtClean="0">
                                  <a:solidFill>
                                    <a:schemeClr val="bg2">
                                      <a:lumMod val="75000"/>
                                    </a:schemeClr>
                                  </a:solidFill>
                                  <a:latin typeface="Cambria Math" panose="02040503050406030204" pitchFamily="18" charset="0"/>
                                </a:rPr>
                                <m:t>1−</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sSub>
                                            <m:sSubPr>
                                              <m:ctrlPr>
                                                <a:rPr lang="en-US" b="0" i="1" smtClean="0">
                                                  <a:solidFill>
                                                    <a:schemeClr val="bg2">
                                                      <a:lumMod val="75000"/>
                                                    </a:schemeClr>
                                                  </a:solidFill>
                                                  <a:latin typeface="Cambria Math" panose="02040503050406030204" pitchFamily="18" charset="0"/>
                                                </a:rPr>
                                              </m:ctrlPr>
                                            </m:sSubPr>
                                            <m:e>
                                              <m:r>
                                                <a:rPr lang="en-US" b="0" i="1" smtClean="0">
                                                  <a:solidFill>
                                                    <a:schemeClr val="bg2">
                                                      <a:lumMod val="75000"/>
                                                    </a:schemeClr>
                                                  </a:solidFill>
                                                  <a:latin typeface="Cambria Math" panose="02040503050406030204" pitchFamily="18" charset="0"/>
                                                </a:rPr>
                                                <m:t>𝑝</m:t>
                                              </m:r>
                                            </m:e>
                                            <m:sub>
                                              <m:r>
                                                <a:rPr lang="en-US" b="0" i="1" smtClean="0">
                                                  <a:solidFill>
                                                    <a:schemeClr val="bg2">
                                                      <a:lumMod val="75000"/>
                                                    </a:schemeClr>
                                                  </a:solidFill>
                                                  <a:latin typeface="Cambria Math" panose="02040503050406030204" pitchFamily="18" charset="0"/>
                                                </a:rPr>
                                                <m:t>2</m:t>
                                              </m:r>
                                            </m:sub>
                                          </m:sSub>
                                        </m:num>
                                        <m:den>
                                          <m:sSub>
                                            <m:sSubPr>
                                              <m:ctrlPr>
                                                <a:rPr lang="en-US" b="1" i="1" smtClean="0">
                                                  <a:latin typeface="Cambria Math" panose="02040503050406030204" pitchFamily="18" charset="0"/>
                                                </a:rPr>
                                              </m:ctrlPr>
                                            </m:sSubPr>
                                            <m:e>
                                              <m:r>
                                                <a:rPr lang="en-US" b="1" i="1" smtClean="0">
                                                  <a:latin typeface="Cambria Math" panose="02040503050406030204" pitchFamily="18" charset="0"/>
                                                </a:rPr>
                                                <m:t>𝒑</m:t>
                                              </m:r>
                                            </m:e>
                                            <m:sub>
                                              <m:r>
                                                <a:rPr lang="en-US" b="1" i="1" smtClean="0">
                                                  <a:latin typeface="Cambria Math" panose="02040503050406030204" pitchFamily="18" charset="0"/>
                                                </a:rPr>
                                                <m:t>𝟏</m:t>
                                              </m:r>
                                            </m:sub>
                                          </m:sSub>
                                        </m:den>
                                      </m:f>
                                    </m:e>
                                  </m:d>
                                </m:e>
                                <m:sup>
                                  <m:f>
                                    <m:fPr>
                                      <m:ctrlPr>
                                        <a:rPr lang="en-US" b="0" i="1" smtClean="0">
                                          <a:solidFill>
                                            <a:schemeClr val="bg2">
                                              <a:lumMod val="75000"/>
                                            </a:schemeClr>
                                          </a:solidFill>
                                          <a:latin typeface="Cambria Math" panose="02040503050406030204" pitchFamily="18" charset="0"/>
                                        </a:rPr>
                                      </m:ctrlPr>
                                    </m:fPr>
                                    <m:num>
                                      <m:r>
                                        <a:rPr lang="en-US" b="0" i="1" smtClean="0">
                                          <a:solidFill>
                                            <a:schemeClr val="bg2">
                                              <a:lumMod val="75000"/>
                                            </a:schemeClr>
                                          </a:solidFill>
                                          <a:latin typeface="Cambria Math" panose="02040503050406030204" pitchFamily="18" charset="0"/>
                                        </a:rPr>
                                        <m:t>𝛾</m:t>
                                      </m:r>
                                      <m:r>
                                        <a:rPr lang="en-US" b="0" i="1" smtClean="0">
                                          <a:solidFill>
                                            <a:schemeClr val="bg2">
                                              <a:lumMod val="75000"/>
                                            </a:schemeClr>
                                          </a:solidFill>
                                          <a:latin typeface="Cambria Math" panose="02040503050406030204" pitchFamily="18" charset="0"/>
                                        </a:rPr>
                                        <m:t>−1</m:t>
                                      </m:r>
                                    </m:num>
                                    <m:den>
                                      <m:r>
                                        <a:rPr lang="en-US" b="0" i="1" smtClean="0">
                                          <a:solidFill>
                                            <a:schemeClr val="bg2">
                                              <a:lumMod val="75000"/>
                                            </a:schemeClr>
                                          </a:solidFill>
                                          <a:latin typeface="Cambria Math" panose="02040503050406030204" pitchFamily="18" charset="0"/>
                                        </a:rPr>
                                        <m:t>𝛾</m:t>
                                      </m:r>
                                    </m:den>
                                  </m:f>
                                </m:sup>
                              </m:sSup>
                            </m:e>
                          </m:d>
                          <m:r>
                            <a:rPr lang="en-US" b="0" i="1" smtClean="0">
                              <a:latin typeface="Cambria Math" panose="02040503050406030204" pitchFamily="18" charset="0"/>
                            </a:rPr>
                            <m:t> </m:t>
                          </m:r>
                        </m:e>
                      </m:rad>
                    </m:oMath>
                  </m:oMathPara>
                </a14:m>
                <a:endParaRPr lang="en-US" dirty="0"/>
              </a:p>
              <a:p>
                <a:pPr marL="0" indent="0" algn="ctr">
                  <a:buNone/>
                </a:pPr>
                <a:endParaRPr lang="en-US" dirty="0"/>
              </a:p>
              <a:p>
                <a:pPr marL="0" indent="0" algn="ctr">
                  <a:buNone/>
                </a:pPr>
                <a:endParaRPr lang="en-US" dirty="0"/>
              </a:p>
              <a:p>
                <a:pPr marL="0" indent="0" algn="ctr">
                  <a:buNone/>
                </a:pPr>
                <a:endParaRPr lang="en-US" dirty="0"/>
              </a:p>
              <a:p>
                <a:pPr marL="0" indent="0" algn="ctr">
                  <a:buNone/>
                </a:pPr>
                <a:endParaRPr lang="en-US" dirty="0"/>
              </a:p>
            </p:txBody>
          </p:sp>
        </mc:Choice>
        <mc:Fallback xmlns="">
          <p:sp>
            <p:nvSpPr>
              <p:cNvPr id="2" name="Content Placeholder 1">
                <a:extLst>
                  <a:ext uri="{FF2B5EF4-FFF2-40B4-BE49-F238E27FC236}">
                    <a16:creationId xmlns:a16="http://schemas.microsoft.com/office/drawing/2014/main" id="{9A272411-AE26-47EF-8B07-90A48F3E8AF5}"/>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en-US">
                    <a:noFill/>
                  </a:rPr>
                  <a:t> </a:t>
                </a:r>
              </a:p>
            </p:txBody>
          </p:sp>
        </mc:Fallback>
      </mc:AlternateContent>
      <p:sp>
        <p:nvSpPr>
          <p:cNvPr id="3" name="Date Placeholder 2">
            <a:extLst>
              <a:ext uri="{FF2B5EF4-FFF2-40B4-BE49-F238E27FC236}">
                <a16:creationId xmlns:a16="http://schemas.microsoft.com/office/drawing/2014/main" id="{D75CCA78-A801-48B8-A386-9B41E84ACBD6}"/>
              </a:ext>
            </a:extLst>
          </p:cNvPr>
          <p:cNvSpPr>
            <a:spLocks noGrp="1"/>
          </p:cNvSpPr>
          <p:nvPr>
            <p:ph type="dt" sz="half" idx="10"/>
          </p:nvPr>
        </p:nvSpPr>
        <p:spPr/>
        <p:txBody>
          <a:bodyPr/>
          <a:lstStyle/>
          <a:p>
            <a:r>
              <a:rPr lang="en-US"/>
              <a:t>4/13/2021</a:t>
            </a:r>
            <a:endParaRPr lang="en-US" dirty="0"/>
          </a:p>
        </p:txBody>
      </p:sp>
      <p:sp>
        <p:nvSpPr>
          <p:cNvPr id="4" name="Footer Placeholder 3">
            <a:extLst>
              <a:ext uri="{FF2B5EF4-FFF2-40B4-BE49-F238E27FC236}">
                <a16:creationId xmlns:a16="http://schemas.microsoft.com/office/drawing/2014/main" id="{B702FDA9-0A49-4DE9-A0F3-71475B4CF1E4}"/>
              </a:ext>
            </a:extLst>
          </p:cNvPr>
          <p:cNvSpPr>
            <a:spLocks noGrp="1"/>
          </p:cNvSpPr>
          <p:nvPr>
            <p:ph type="ftr" sz="quarter" idx="11"/>
          </p:nvPr>
        </p:nvSpPr>
        <p:spPr/>
        <p:txBody>
          <a:bodyPr/>
          <a:lstStyle/>
          <a:p>
            <a:r>
              <a:rPr lang="en-US" dirty="0"/>
              <a:t>Noah Gula, gula.8@osu.edu</a:t>
            </a:r>
          </a:p>
        </p:txBody>
      </p:sp>
      <p:sp>
        <p:nvSpPr>
          <p:cNvPr id="5" name="Slide Number Placeholder 4">
            <a:extLst>
              <a:ext uri="{FF2B5EF4-FFF2-40B4-BE49-F238E27FC236}">
                <a16:creationId xmlns:a16="http://schemas.microsoft.com/office/drawing/2014/main" id="{B940E648-EA2C-4B69-87F9-8620CDD5E8D5}"/>
              </a:ext>
            </a:extLst>
          </p:cNvPr>
          <p:cNvSpPr>
            <a:spLocks noGrp="1"/>
          </p:cNvSpPr>
          <p:nvPr>
            <p:ph type="sldNum" sz="quarter" idx="12"/>
          </p:nvPr>
        </p:nvSpPr>
        <p:spPr/>
        <p:txBody>
          <a:bodyPr/>
          <a:lstStyle/>
          <a:p>
            <a:fld id="{330EA680-D336-4FF7-8B7A-9848BB0A1C32}" type="slidenum">
              <a:rPr lang="en-US" smtClean="0"/>
              <a:pPr/>
              <a:t>10</a:t>
            </a:fld>
            <a:endParaRPr lang="en-US" dirty="0"/>
          </a:p>
        </p:txBody>
      </p:sp>
      <p:sp>
        <p:nvSpPr>
          <p:cNvPr id="6" name="Title 5">
            <a:extLst>
              <a:ext uri="{FF2B5EF4-FFF2-40B4-BE49-F238E27FC236}">
                <a16:creationId xmlns:a16="http://schemas.microsoft.com/office/drawing/2014/main" id="{FE0F93BC-A4D4-46DB-8D68-569911045CA9}"/>
              </a:ext>
            </a:extLst>
          </p:cNvPr>
          <p:cNvSpPr>
            <a:spLocks noGrp="1"/>
          </p:cNvSpPr>
          <p:nvPr>
            <p:ph type="title"/>
          </p:nvPr>
        </p:nvSpPr>
        <p:spPr/>
        <p:txBody>
          <a:bodyPr/>
          <a:lstStyle/>
          <a:p>
            <a:r>
              <a:rPr lang="en-US" dirty="0"/>
              <a:t>Fundamental Governing Equation</a:t>
            </a:r>
          </a:p>
        </p:txBody>
      </p:sp>
      <p:sp>
        <p:nvSpPr>
          <p:cNvPr id="7" name="Text Placeholder 6">
            <a:extLst>
              <a:ext uri="{FF2B5EF4-FFF2-40B4-BE49-F238E27FC236}">
                <a16:creationId xmlns:a16="http://schemas.microsoft.com/office/drawing/2014/main" id="{43D65678-B8C1-4000-B93E-A3DB9383A5CC}"/>
              </a:ext>
            </a:extLst>
          </p:cNvPr>
          <p:cNvSpPr>
            <a:spLocks noGrp="1"/>
          </p:cNvSpPr>
          <p:nvPr>
            <p:ph type="body" sz="quarter" idx="13"/>
          </p:nvPr>
        </p:nvSpPr>
        <p:spPr/>
        <p:txBody>
          <a:bodyPr/>
          <a:lstStyle/>
          <a:p>
            <a:r>
              <a:rPr lang="en-US" dirty="0"/>
              <a:t>NTP at OSU</a:t>
            </a:r>
          </a:p>
        </p:txBody>
      </p:sp>
      <p:cxnSp>
        <p:nvCxnSpPr>
          <p:cNvPr id="9" name="Straight Arrow Connector 8">
            <a:extLst>
              <a:ext uri="{FF2B5EF4-FFF2-40B4-BE49-F238E27FC236}">
                <a16:creationId xmlns:a16="http://schemas.microsoft.com/office/drawing/2014/main" id="{30B44DCF-CD29-40CD-937A-274708E926E0}"/>
              </a:ext>
            </a:extLst>
          </p:cNvPr>
          <p:cNvCxnSpPr>
            <a:cxnSpLocks/>
          </p:cNvCxnSpPr>
          <p:nvPr/>
        </p:nvCxnSpPr>
        <p:spPr>
          <a:xfrm>
            <a:off x="5687367" y="1828800"/>
            <a:ext cx="221064" cy="733530"/>
          </a:xfrm>
          <a:prstGeom prst="straightConnector1">
            <a:avLst/>
          </a:prstGeom>
          <a:ln w="38100">
            <a:solidFill>
              <a:srgbClr val="BB0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87EE4C80-3062-4C9B-B8FE-7A6051DC8AC8}"/>
              </a:ext>
            </a:extLst>
          </p:cNvPr>
          <p:cNvSpPr txBox="1"/>
          <p:nvPr/>
        </p:nvSpPr>
        <p:spPr>
          <a:xfrm>
            <a:off x="4091806" y="1227591"/>
            <a:ext cx="3191122" cy="646331"/>
          </a:xfrm>
          <a:prstGeom prst="rect">
            <a:avLst/>
          </a:prstGeom>
          <a:noFill/>
        </p:spPr>
        <p:txBody>
          <a:bodyPr wrap="square" rtlCol="0">
            <a:spAutoFit/>
          </a:bodyPr>
          <a:lstStyle/>
          <a:p>
            <a:pPr algn="ctr"/>
            <a:r>
              <a:rPr lang="en-US" b="1" dirty="0">
                <a:solidFill>
                  <a:srgbClr val="BB0000"/>
                </a:solidFill>
                <a:latin typeface="Arial Nova" panose="020B0504020202020204" pitchFamily="34" charset="0"/>
              </a:rPr>
              <a:t>Chamber Temperature</a:t>
            </a:r>
          </a:p>
          <a:p>
            <a:pPr algn="ctr"/>
            <a:r>
              <a:rPr lang="en-US" b="1" dirty="0">
                <a:solidFill>
                  <a:srgbClr val="BB0000"/>
                </a:solidFill>
                <a:latin typeface="Arial Nova" panose="020B0504020202020204" pitchFamily="34" charset="0"/>
              </a:rPr>
              <a:t>(big is good)</a:t>
            </a:r>
          </a:p>
        </p:txBody>
      </p:sp>
      <p:sp>
        <p:nvSpPr>
          <p:cNvPr id="18" name="TextBox 17">
            <a:extLst>
              <a:ext uri="{FF2B5EF4-FFF2-40B4-BE49-F238E27FC236}">
                <a16:creationId xmlns:a16="http://schemas.microsoft.com/office/drawing/2014/main" id="{0A423891-C645-4DEA-8AAE-F6A132799702}"/>
              </a:ext>
            </a:extLst>
          </p:cNvPr>
          <p:cNvSpPr txBox="1"/>
          <p:nvPr/>
        </p:nvSpPr>
        <p:spPr>
          <a:xfrm>
            <a:off x="6618514" y="3926339"/>
            <a:ext cx="2481943" cy="646331"/>
          </a:xfrm>
          <a:prstGeom prst="rect">
            <a:avLst/>
          </a:prstGeom>
          <a:noFill/>
        </p:spPr>
        <p:txBody>
          <a:bodyPr wrap="square" rtlCol="0">
            <a:spAutoFit/>
          </a:bodyPr>
          <a:lstStyle/>
          <a:p>
            <a:pPr algn="ctr"/>
            <a:r>
              <a:rPr lang="en-US" b="1" dirty="0">
                <a:solidFill>
                  <a:srgbClr val="BB0000"/>
                </a:solidFill>
                <a:latin typeface="Arial Nova" panose="020B0504020202020204" pitchFamily="34" charset="0"/>
              </a:rPr>
              <a:t>Chamber Pressure</a:t>
            </a:r>
          </a:p>
          <a:p>
            <a:pPr algn="ctr"/>
            <a:r>
              <a:rPr lang="en-US" b="1" dirty="0">
                <a:solidFill>
                  <a:srgbClr val="BB0000"/>
                </a:solidFill>
                <a:latin typeface="Arial Nova" panose="020B0504020202020204" pitchFamily="34" charset="0"/>
              </a:rPr>
              <a:t>(big is good)</a:t>
            </a:r>
          </a:p>
        </p:txBody>
      </p:sp>
      <p:cxnSp>
        <p:nvCxnSpPr>
          <p:cNvPr id="19" name="Straight Arrow Connector 18">
            <a:extLst>
              <a:ext uri="{FF2B5EF4-FFF2-40B4-BE49-F238E27FC236}">
                <a16:creationId xmlns:a16="http://schemas.microsoft.com/office/drawing/2014/main" id="{5B965DCA-75B5-4420-A76B-34B47EF6CFD2}"/>
              </a:ext>
            </a:extLst>
          </p:cNvPr>
          <p:cNvCxnSpPr>
            <a:cxnSpLocks/>
            <a:stCxn id="18" idx="0"/>
          </p:cNvCxnSpPr>
          <p:nvPr/>
        </p:nvCxnSpPr>
        <p:spPr>
          <a:xfrm flipH="1" flipV="1">
            <a:off x="7444292" y="3429001"/>
            <a:ext cx="415194" cy="497338"/>
          </a:xfrm>
          <a:prstGeom prst="straightConnector1">
            <a:avLst/>
          </a:prstGeom>
          <a:ln w="38100">
            <a:solidFill>
              <a:srgbClr val="BB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2B61F828-FA71-4E39-8772-FF5AA60AB30B}"/>
              </a:ext>
            </a:extLst>
          </p:cNvPr>
          <p:cNvCxnSpPr>
            <a:cxnSpLocks/>
            <a:stCxn id="27" idx="0"/>
          </p:cNvCxnSpPr>
          <p:nvPr/>
        </p:nvCxnSpPr>
        <p:spPr>
          <a:xfrm flipV="1">
            <a:off x="5377543" y="3429001"/>
            <a:ext cx="309824" cy="682004"/>
          </a:xfrm>
          <a:prstGeom prst="straightConnector1">
            <a:avLst/>
          </a:prstGeom>
          <a:ln w="38100">
            <a:solidFill>
              <a:srgbClr val="BB0000"/>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D1871018-310F-42E6-B909-BE1B77FA0FAA}"/>
              </a:ext>
            </a:extLst>
          </p:cNvPr>
          <p:cNvSpPr txBox="1"/>
          <p:nvPr/>
        </p:nvSpPr>
        <p:spPr>
          <a:xfrm>
            <a:off x="3967010" y="4111005"/>
            <a:ext cx="2821066" cy="646331"/>
          </a:xfrm>
          <a:prstGeom prst="rect">
            <a:avLst/>
          </a:prstGeom>
          <a:noFill/>
        </p:spPr>
        <p:txBody>
          <a:bodyPr wrap="square" rtlCol="0">
            <a:spAutoFit/>
          </a:bodyPr>
          <a:lstStyle/>
          <a:p>
            <a:pPr algn="ctr"/>
            <a:r>
              <a:rPr lang="en-US" b="1" dirty="0">
                <a:solidFill>
                  <a:srgbClr val="BB0000"/>
                </a:solidFill>
                <a:latin typeface="Arial Nova" panose="020B0504020202020204" pitchFamily="34" charset="0"/>
              </a:rPr>
              <a:t>Propellant Molar Mass</a:t>
            </a:r>
          </a:p>
          <a:p>
            <a:pPr algn="ctr"/>
            <a:r>
              <a:rPr lang="en-US" b="1" dirty="0">
                <a:solidFill>
                  <a:srgbClr val="BB0000"/>
                </a:solidFill>
                <a:latin typeface="Arial Nova" panose="020B0504020202020204" pitchFamily="34" charset="0"/>
              </a:rPr>
              <a:t>(small is good)</a:t>
            </a:r>
          </a:p>
        </p:txBody>
      </p:sp>
      <p:sp>
        <p:nvSpPr>
          <p:cNvPr id="31" name="TextBox 30">
            <a:extLst>
              <a:ext uri="{FF2B5EF4-FFF2-40B4-BE49-F238E27FC236}">
                <a16:creationId xmlns:a16="http://schemas.microsoft.com/office/drawing/2014/main" id="{92C59638-750A-442E-886B-BDC83C1FA38D}"/>
              </a:ext>
            </a:extLst>
          </p:cNvPr>
          <p:cNvSpPr txBox="1"/>
          <p:nvPr/>
        </p:nvSpPr>
        <p:spPr>
          <a:xfrm>
            <a:off x="2127453" y="3850741"/>
            <a:ext cx="1839557" cy="923330"/>
          </a:xfrm>
          <a:prstGeom prst="rect">
            <a:avLst/>
          </a:prstGeom>
          <a:noFill/>
          <a:ln>
            <a:solidFill>
              <a:srgbClr val="BB0000"/>
            </a:solidFill>
          </a:ln>
        </p:spPr>
        <p:txBody>
          <a:bodyPr wrap="square" rtlCol="0">
            <a:spAutoFit/>
          </a:bodyPr>
          <a:lstStyle/>
          <a:p>
            <a:r>
              <a:rPr lang="en-US" b="1" dirty="0">
                <a:latin typeface="Arial Nova" panose="020B0504020202020204" pitchFamily="34" charset="0"/>
              </a:rPr>
              <a:t>H</a:t>
            </a:r>
            <a:r>
              <a:rPr lang="en-US" b="1" baseline="-25000" dirty="0">
                <a:latin typeface="Arial Nova" panose="020B0504020202020204" pitchFamily="34" charset="0"/>
              </a:rPr>
              <a:t>2</a:t>
            </a:r>
            <a:r>
              <a:rPr lang="en-US" b="1" dirty="0">
                <a:latin typeface="Arial Nova" panose="020B0504020202020204" pitchFamily="34" charset="0"/>
              </a:rPr>
              <a:t>: 1 g/mol</a:t>
            </a:r>
          </a:p>
          <a:p>
            <a:r>
              <a:rPr lang="en-US" dirty="0">
                <a:latin typeface="Arial Nova" panose="020B0504020202020204" pitchFamily="34" charset="0"/>
              </a:rPr>
              <a:t>CO</a:t>
            </a:r>
            <a:r>
              <a:rPr lang="en-US" baseline="-25000" dirty="0">
                <a:latin typeface="Arial Nova" panose="020B0504020202020204" pitchFamily="34" charset="0"/>
              </a:rPr>
              <a:t>2</a:t>
            </a:r>
            <a:r>
              <a:rPr lang="en-US" dirty="0">
                <a:latin typeface="Arial Nova" panose="020B0504020202020204" pitchFamily="34" charset="0"/>
              </a:rPr>
              <a:t>: 44 g/mol</a:t>
            </a:r>
          </a:p>
          <a:p>
            <a:r>
              <a:rPr lang="en-US" dirty="0">
                <a:latin typeface="Arial Nova" panose="020B0504020202020204" pitchFamily="34" charset="0"/>
              </a:rPr>
              <a:t>H</a:t>
            </a:r>
            <a:r>
              <a:rPr lang="en-US" baseline="-25000" dirty="0">
                <a:latin typeface="Arial Nova" panose="020B0504020202020204" pitchFamily="34" charset="0"/>
              </a:rPr>
              <a:t>2</a:t>
            </a:r>
            <a:r>
              <a:rPr lang="en-US" dirty="0">
                <a:latin typeface="Arial Nova" panose="020B0504020202020204" pitchFamily="34" charset="0"/>
              </a:rPr>
              <a:t>O: 18 g/mol</a:t>
            </a: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C50BD556-9BE7-4492-B21A-E83C4C008125}"/>
                  </a:ext>
                </a:extLst>
              </p:cNvPr>
              <p:cNvSpPr txBox="1"/>
              <p:nvPr/>
            </p:nvSpPr>
            <p:spPr>
              <a:xfrm>
                <a:off x="5115246" y="4935158"/>
                <a:ext cx="1961508" cy="584775"/>
              </a:xfrm>
              <a:prstGeom prst="rect">
                <a:avLst/>
              </a:prstGeom>
              <a:noFill/>
              <a:ln>
                <a:solidFill>
                  <a:srgbClr val="BB0000"/>
                </a:solid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b="1" i="1" smtClean="0">
                              <a:latin typeface="Cambria Math" panose="02040503050406030204" pitchFamily="18" charset="0"/>
                              <a:ea typeface="Cambria Math" panose="02040503050406030204" pitchFamily="18" charset="0"/>
                            </a:rPr>
                          </m:ctrlPr>
                        </m:sSubPr>
                        <m:e>
                          <m:r>
                            <a:rPr lang="en-US" sz="3200" b="1" i="1" smtClean="0">
                              <a:latin typeface="Cambria Math" panose="02040503050406030204" pitchFamily="18" charset="0"/>
                              <a:ea typeface="Cambria Math" panose="02040503050406030204" pitchFamily="18" charset="0"/>
                            </a:rPr>
                            <m:t>𝑰</m:t>
                          </m:r>
                        </m:e>
                        <m:sub>
                          <m:r>
                            <a:rPr lang="en-US" sz="3200" b="1" i="1" smtClean="0">
                              <a:latin typeface="Cambria Math" panose="02040503050406030204" pitchFamily="18" charset="0"/>
                              <a:ea typeface="Cambria Math" panose="02040503050406030204" pitchFamily="18" charset="0"/>
                            </a:rPr>
                            <m:t>𝒔</m:t>
                          </m:r>
                        </m:sub>
                      </m:sSub>
                      <m:r>
                        <a:rPr lang="en-US" sz="3200" b="1" i="1" smtClean="0">
                          <a:latin typeface="Cambria Math" panose="02040503050406030204" pitchFamily="18" charset="0"/>
                          <a:ea typeface="Cambria Math" panose="02040503050406030204" pitchFamily="18" charset="0"/>
                        </a:rPr>
                        <m:t>∝</m:t>
                      </m:r>
                      <m:sSub>
                        <m:sSubPr>
                          <m:ctrlPr>
                            <a:rPr lang="en-US" sz="3200" b="1" i="1" smtClean="0">
                              <a:latin typeface="Cambria Math" panose="02040503050406030204" pitchFamily="18" charset="0"/>
                              <a:ea typeface="Cambria Math" panose="02040503050406030204" pitchFamily="18" charset="0"/>
                            </a:rPr>
                          </m:ctrlPr>
                        </m:sSubPr>
                        <m:e>
                          <m:r>
                            <a:rPr lang="en-US" sz="3200" b="1" i="1" smtClean="0">
                              <a:latin typeface="Cambria Math" panose="02040503050406030204" pitchFamily="18" charset="0"/>
                              <a:ea typeface="Cambria Math" panose="02040503050406030204" pitchFamily="18" charset="0"/>
                            </a:rPr>
                            <m:t>𝒗</m:t>
                          </m:r>
                        </m:e>
                        <m:sub>
                          <m:r>
                            <a:rPr lang="en-US" sz="3200" b="1" i="1" smtClean="0">
                              <a:latin typeface="Cambria Math" panose="02040503050406030204" pitchFamily="18" charset="0"/>
                              <a:ea typeface="Cambria Math" panose="02040503050406030204" pitchFamily="18" charset="0"/>
                            </a:rPr>
                            <m:t>𝟐</m:t>
                          </m:r>
                        </m:sub>
                      </m:sSub>
                    </m:oMath>
                  </m:oMathPara>
                </a14:m>
                <a:endParaRPr lang="en-US" sz="3200" b="1" dirty="0"/>
              </a:p>
            </p:txBody>
          </p:sp>
        </mc:Choice>
        <mc:Fallback xmlns="">
          <p:sp>
            <p:nvSpPr>
              <p:cNvPr id="35" name="TextBox 34">
                <a:extLst>
                  <a:ext uri="{FF2B5EF4-FFF2-40B4-BE49-F238E27FC236}">
                    <a16:creationId xmlns:a16="http://schemas.microsoft.com/office/drawing/2014/main" id="{C50BD556-9BE7-4492-B21A-E83C4C008125}"/>
                  </a:ext>
                </a:extLst>
              </p:cNvPr>
              <p:cNvSpPr txBox="1">
                <a:spLocks noRot="1" noChangeAspect="1" noMove="1" noResize="1" noEditPoints="1" noAdjustHandles="1" noChangeArrowheads="1" noChangeShapeType="1" noTextEdit="1"/>
              </p:cNvSpPr>
              <p:nvPr/>
            </p:nvSpPr>
            <p:spPr>
              <a:xfrm>
                <a:off x="5115246" y="4935158"/>
                <a:ext cx="1961508" cy="584775"/>
              </a:xfrm>
              <a:prstGeom prst="rect">
                <a:avLst/>
              </a:prstGeom>
              <a:blipFill>
                <a:blip r:embed="rId3"/>
                <a:stretch>
                  <a:fillRect/>
                </a:stretch>
              </a:blipFill>
              <a:ln>
                <a:solidFill>
                  <a:srgbClr val="BB0000"/>
                </a:solidFill>
              </a:ln>
            </p:spPr>
            <p:txBody>
              <a:bodyPr/>
              <a:lstStyle/>
              <a:p>
                <a:r>
                  <a:rPr lang="en-US">
                    <a:noFill/>
                  </a:rPr>
                  <a:t> </a:t>
                </a:r>
              </a:p>
            </p:txBody>
          </p:sp>
        </mc:Fallback>
      </mc:AlternateContent>
      <p:sp>
        <p:nvSpPr>
          <p:cNvPr id="36" name="TextBox 35">
            <a:extLst>
              <a:ext uri="{FF2B5EF4-FFF2-40B4-BE49-F238E27FC236}">
                <a16:creationId xmlns:a16="http://schemas.microsoft.com/office/drawing/2014/main" id="{252A034E-5FA5-43A0-B007-C343DB575A8B}"/>
              </a:ext>
            </a:extLst>
          </p:cNvPr>
          <p:cNvSpPr txBox="1"/>
          <p:nvPr/>
        </p:nvSpPr>
        <p:spPr>
          <a:xfrm>
            <a:off x="7076754" y="5508939"/>
            <a:ext cx="4747707" cy="646331"/>
          </a:xfrm>
          <a:prstGeom prst="rect">
            <a:avLst/>
          </a:prstGeom>
          <a:noFill/>
        </p:spPr>
        <p:txBody>
          <a:bodyPr wrap="square" rtlCol="0">
            <a:spAutoFit/>
          </a:bodyPr>
          <a:lstStyle/>
          <a:p>
            <a:r>
              <a:rPr lang="en-US" b="1" dirty="0">
                <a:latin typeface="Arial Nova" panose="020B0504020202020204" pitchFamily="34" charset="0"/>
              </a:rPr>
              <a:t>To increase performance, we need high temperature and high strength materials!</a:t>
            </a:r>
          </a:p>
        </p:txBody>
      </p:sp>
    </p:spTree>
    <p:extLst>
      <p:ext uri="{BB962C8B-B14F-4D97-AF65-F5344CB8AC3E}">
        <p14:creationId xmlns:p14="http://schemas.microsoft.com/office/powerpoint/2010/main" val="2910773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27" grpId="0"/>
      <p:bldP spid="31" grpId="0" animBg="1"/>
      <p:bldP spid="35" grpId="0" animBg="1"/>
      <p:bldP spid="3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F7DE589-D04E-42F8-8226-5CDE4696F10F}"/>
              </a:ext>
            </a:extLst>
          </p:cNvPr>
          <p:cNvSpPr>
            <a:spLocks noGrp="1"/>
          </p:cNvSpPr>
          <p:nvPr>
            <p:ph type="body" sz="half" idx="2"/>
          </p:nvPr>
        </p:nvSpPr>
        <p:spPr/>
        <p:txBody>
          <a:bodyPr>
            <a:normAutofit/>
          </a:bodyPr>
          <a:lstStyle/>
          <a:p>
            <a:pPr marL="342900" indent="-342900">
              <a:buFont typeface="Arial" panose="020B0604020202020204" pitchFamily="34" charset="0"/>
              <a:buChar char="•"/>
            </a:pPr>
            <a:r>
              <a:rPr lang="en-US" sz="2000" dirty="0"/>
              <a:t>NTP is comparable to other types of chemical propulsion (including solid and liquid).</a:t>
            </a:r>
          </a:p>
          <a:p>
            <a:pPr marL="342900" indent="-342900">
              <a:buFont typeface="Arial" panose="020B0604020202020204" pitchFamily="34" charset="0"/>
              <a:buChar char="•"/>
            </a:pPr>
            <a:r>
              <a:rPr lang="en-US" sz="2000" dirty="0"/>
              <a:t>It enjoys a much higher efficiency (specific impulse) while still achieving a similar thrust to weight ratio.</a:t>
            </a:r>
          </a:p>
          <a:p>
            <a:pPr marL="342900" indent="-342900">
              <a:buFont typeface="Arial" panose="020B0604020202020204" pitchFamily="34" charset="0"/>
              <a:buChar char="•"/>
            </a:pPr>
            <a:r>
              <a:rPr lang="en-US" sz="2000" dirty="0"/>
              <a:t>Best application is for in-space propulsion.</a:t>
            </a:r>
          </a:p>
          <a:p>
            <a:pPr marL="342900" indent="-342900">
              <a:buFont typeface="Arial" panose="020B0604020202020204" pitchFamily="34" charset="0"/>
              <a:buChar char="•"/>
            </a:pPr>
            <a:r>
              <a:rPr lang="en-US" sz="2000" dirty="0"/>
              <a:t>Thanks to its higher specific impulse, NTP is a viable candidate for human spaceflight missions to Mars.</a:t>
            </a:r>
          </a:p>
        </p:txBody>
      </p:sp>
      <p:sp>
        <p:nvSpPr>
          <p:cNvPr id="4" name="Date Placeholder 3">
            <a:extLst>
              <a:ext uri="{FF2B5EF4-FFF2-40B4-BE49-F238E27FC236}">
                <a16:creationId xmlns:a16="http://schemas.microsoft.com/office/drawing/2014/main" id="{35BE44B2-7989-4AE3-9A2E-44BEB4573121}"/>
              </a:ext>
            </a:extLst>
          </p:cNvPr>
          <p:cNvSpPr>
            <a:spLocks noGrp="1"/>
          </p:cNvSpPr>
          <p:nvPr>
            <p:ph type="dt" sz="half" idx="10"/>
          </p:nvPr>
        </p:nvSpPr>
        <p:spPr/>
        <p:txBody>
          <a:bodyPr/>
          <a:lstStyle/>
          <a:p>
            <a:r>
              <a:rPr lang="en-US"/>
              <a:t>4/13/2021</a:t>
            </a:r>
          </a:p>
        </p:txBody>
      </p:sp>
      <p:sp>
        <p:nvSpPr>
          <p:cNvPr id="5" name="Footer Placeholder 4">
            <a:extLst>
              <a:ext uri="{FF2B5EF4-FFF2-40B4-BE49-F238E27FC236}">
                <a16:creationId xmlns:a16="http://schemas.microsoft.com/office/drawing/2014/main" id="{9EA0FE3B-723A-4A87-B9B6-6EC1B3234605}"/>
              </a:ext>
            </a:extLst>
          </p:cNvPr>
          <p:cNvSpPr>
            <a:spLocks noGrp="1"/>
          </p:cNvSpPr>
          <p:nvPr>
            <p:ph type="ftr" sz="quarter" idx="11"/>
          </p:nvPr>
        </p:nvSpPr>
        <p:spPr/>
        <p:txBody>
          <a:bodyPr/>
          <a:lstStyle/>
          <a:p>
            <a:r>
              <a:rPr lang="en-US"/>
              <a:t>Noah Gula, gula.8@osu.edu</a:t>
            </a:r>
          </a:p>
        </p:txBody>
      </p:sp>
      <p:sp>
        <p:nvSpPr>
          <p:cNvPr id="6" name="Slide Number Placeholder 5">
            <a:extLst>
              <a:ext uri="{FF2B5EF4-FFF2-40B4-BE49-F238E27FC236}">
                <a16:creationId xmlns:a16="http://schemas.microsoft.com/office/drawing/2014/main" id="{A5FDA45C-9373-48B0-B01C-4D9C06079E3F}"/>
              </a:ext>
            </a:extLst>
          </p:cNvPr>
          <p:cNvSpPr>
            <a:spLocks noGrp="1"/>
          </p:cNvSpPr>
          <p:nvPr>
            <p:ph type="sldNum" sz="quarter" idx="12"/>
          </p:nvPr>
        </p:nvSpPr>
        <p:spPr/>
        <p:txBody>
          <a:bodyPr/>
          <a:lstStyle/>
          <a:p>
            <a:fld id="{330EA680-D336-4FF7-8B7A-9848BB0A1C32}" type="slidenum">
              <a:rPr lang="en-US" smtClean="0"/>
              <a:t>11</a:t>
            </a:fld>
            <a:endParaRPr lang="en-US"/>
          </a:p>
        </p:txBody>
      </p:sp>
      <p:sp>
        <p:nvSpPr>
          <p:cNvPr id="7" name="Title 6">
            <a:extLst>
              <a:ext uri="{FF2B5EF4-FFF2-40B4-BE49-F238E27FC236}">
                <a16:creationId xmlns:a16="http://schemas.microsoft.com/office/drawing/2014/main" id="{B357FAE1-98F3-45EE-885E-8AD698CCD976}"/>
              </a:ext>
            </a:extLst>
          </p:cNvPr>
          <p:cNvSpPr>
            <a:spLocks noGrp="1"/>
          </p:cNvSpPr>
          <p:nvPr>
            <p:ph type="title"/>
          </p:nvPr>
        </p:nvSpPr>
        <p:spPr/>
        <p:txBody>
          <a:bodyPr/>
          <a:lstStyle/>
          <a:p>
            <a:r>
              <a:rPr lang="en-US" dirty="0"/>
              <a:t>How does NTP compare to chemical?</a:t>
            </a:r>
          </a:p>
        </p:txBody>
      </p:sp>
      <p:sp>
        <p:nvSpPr>
          <p:cNvPr id="8" name="Text Placeholder 7">
            <a:extLst>
              <a:ext uri="{FF2B5EF4-FFF2-40B4-BE49-F238E27FC236}">
                <a16:creationId xmlns:a16="http://schemas.microsoft.com/office/drawing/2014/main" id="{71BEDA88-0053-48A2-9443-A319E0B4ACB4}"/>
              </a:ext>
            </a:extLst>
          </p:cNvPr>
          <p:cNvSpPr>
            <a:spLocks noGrp="1"/>
          </p:cNvSpPr>
          <p:nvPr>
            <p:ph type="body" sz="quarter" idx="13"/>
          </p:nvPr>
        </p:nvSpPr>
        <p:spPr/>
        <p:txBody>
          <a:bodyPr/>
          <a:lstStyle/>
          <a:p>
            <a:r>
              <a:rPr lang="en-US" dirty="0"/>
              <a:t>NTP at OSU</a:t>
            </a:r>
          </a:p>
        </p:txBody>
      </p:sp>
      <p:graphicFrame>
        <p:nvGraphicFramePr>
          <p:cNvPr id="9" name="Picture Placeholder 8">
            <a:extLst>
              <a:ext uri="{FF2B5EF4-FFF2-40B4-BE49-F238E27FC236}">
                <a16:creationId xmlns:a16="http://schemas.microsoft.com/office/drawing/2014/main" id="{B757E433-B752-446C-A58D-C001DF56866E}"/>
              </a:ext>
            </a:extLst>
          </p:cNvPr>
          <p:cNvGraphicFramePr>
            <a:graphicFrameLocks noGrp="1"/>
          </p:cNvGraphicFramePr>
          <p:nvPr>
            <p:ph type="pic" idx="1"/>
            <p:extLst>
              <p:ext uri="{D42A27DB-BD31-4B8C-83A1-F6EECF244321}">
                <p14:modId xmlns:p14="http://schemas.microsoft.com/office/powerpoint/2010/main" val="1548659231"/>
              </p:ext>
            </p:extLst>
          </p:nvPr>
        </p:nvGraphicFramePr>
        <p:xfrm>
          <a:off x="5019675" y="1271588"/>
          <a:ext cx="6867525" cy="4921250"/>
        </p:xfrm>
        <a:graphic>
          <a:graphicData uri="http://schemas.openxmlformats.org/drawingml/2006/chart">
            <c:chart xmlns:c="http://schemas.openxmlformats.org/drawingml/2006/chart" xmlns:r="http://schemas.openxmlformats.org/officeDocument/2006/relationships" r:id="rId2"/>
          </a:graphicData>
        </a:graphic>
      </p:graphicFrame>
      <p:sp>
        <p:nvSpPr>
          <p:cNvPr id="2" name="Oval 1">
            <a:extLst>
              <a:ext uri="{FF2B5EF4-FFF2-40B4-BE49-F238E27FC236}">
                <a16:creationId xmlns:a16="http://schemas.microsoft.com/office/drawing/2014/main" id="{A85E8D3B-6AD3-4639-A66C-02BFDECEE2BC}"/>
              </a:ext>
            </a:extLst>
          </p:cNvPr>
          <p:cNvSpPr/>
          <p:nvPr/>
        </p:nvSpPr>
        <p:spPr>
          <a:xfrm rot="21332365">
            <a:off x="7543800" y="3529584"/>
            <a:ext cx="2075688" cy="356616"/>
          </a:xfrm>
          <a:prstGeom prst="ellipse">
            <a:avLst/>
          </a:prstGeom>
          <a:noFill/>
          <a:ln w="28575">
            <a:solidFill>
              <a:srgbClr val="BB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483941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3785EF6-2E95-450C-9A2E-520B042CE4D0}"/>
              </a:ext>
            </a:extLst>
          </p:cNvPr>
          <p:cNvSpPr>
            <a:spLocks noGrp="1"/>
          </p:cNvSpPr>
          <p:nvPr>
            <p:ph type="dt" sz="half" idx="10"/>
          </p:nvPr>
        </p:nvSpPr>
        <p:spPr/>
        <p:txBody>
          <a:bodyPr/>
          <a:lstStyle/>
          <a:p>
            <a:r>
              <a:rPr lang="en-US"/>
              <a:t>4/13/2021</a:t>
            </a:r>
          </a:p>
        </p:txBody>
      </p:sp>
      <p:sp>
        <p:nvSpPr>
          <p:cNvPr id="3" name="Footer Placeholder 2">
            <a:extLst>
              <a:ext uri="{FF2B5EF4-FFF2-40B4-BE49-F238E27FC236}">
                <a16:creationId xmlns:a16="http://schemas.microsoft.com/office/drawing/2014/main" id="{C2139965-D7D1-4A7D-9486-2B0522B6967D}"/>
              </a:ext>
            </a:extLst>
          </p:cNvPr>
          <p:cNvSpPr>
            <a:spLocks noGrp="1"/>
          </p:cNvSpPr>
          <p:nvPr>
            <p:ph type="ftr" sz="quarter" idx="11"/>
          </p:nvPr>
        </p:nvSpPr>
        <p:spPr/>
        <p:txBody>
          <a:bodyPr/>
          <a:lstStyle/>
          <a:p>
            <a:r>
              <a:rPr lang="en-US"/>
              <a:t>Noah Gula, gula.8@osu.edu</a:t>
            </a:r>
          </a:p>
        </p:txBody>
      </p:sp>
      <p:sp>
        <p:nvSpPr>
          <p:cNvPr id="4" name="Slide Number Placeholder 3">
            <a:extLst>
              <a:ext uri="{FF2B5EF4-FFF2-40B4-BE49-F238E27FC236}">
                <a16:creationId xmlns:a16="http://schemas.microsoft.com/office/drawing/2014/main" id="{65393ACC-B992-4F58-8D5B-45CE8DE31F13}"/>
              </a:ext>
            </a:extLst>
          </p:cNvPr>
          <p:cNvSpPr>
            <a:spLocks noGrp="1"/>
          </p:cNvSpPr>
          <p:nvPr>
            <p:ph type="sldNum" sz="quarter" idx="12"/>
          </p:nvPr>
        </p:nvSpPr>
        <p:spPr/>
        <p:txBody>
          <a:bodyPr/>
          <a:lstStyle/>
          <a:p>
            <a:fld id="{330EA680-D336-4FF7-8B7A-9848BB0A1C32}" type="slidenum">
              <a:rPr lang="en-US" smtClean="0"/>
              <a:t>12</a:t>
            </a:fld>
            <a:endParaRPr lang="en-US"/>
          </a:p>
        </p:txBody>
      </p:sp>
      <p:sp>
        <p:nvSpPr>
          <p:cNvPr id="5" name="Title 4">
            <a:extLst>
              <a:ext uri="{FF2B5EF4-FFF2-40B4-BE49-F238E27FC236}">
                <a16:creationId xmlns:a16="http://schemas.microsoft.com/office/drawing/2014/main" id="{BC869CB5-309C-4848-819A-F39F588EB576}"/>
              </a:ext>
            </a:extLst>
          </p:cNvPr>
          <p:cNvSpPr>
            <a:spLocks noGrp="1"/>
          </p:cNvSpPr>
          <p:nvPr>
            <p:ph type="title"/>
          </p:nvPr>
        </p:nvSpPr>
        <p:spPr/>
        <p:txBody>
          <a:bodyPr/>
          <a:lstStyle/>
          <a:p>
            <a:r>
              <a:rPr lang="en-US" dirty="0"/>
              <a:t>NTP Operation</a:t>
            </a:r>
          </a:p>
        </p:txBody>
      </p:sp>
      <p:sp>
        <p:nvSpPr>
          <p:cNvPr id="6" name="Text Placeholder 5">
            <a:extLst>
              <a:ext uri="{FF2B5EF4-FFF2-40B4-BE49-F238E27FC236}">
                <a16:creationId xmlns:a16="http://schemas.microsoft.com/office/drawing/2014/main" id="{D11E11AC-4308-43D9-A5F8-6120C8C1F19B}"/>
              </a:ext>
            </a:extLst>
          </p:cNvPr>
          <p:cNvSpPr>
            <a:spLocks noGrp="1"/>
          </p:cNvSpPr>
          <p:nvPr>
            <p:ph type="body" sz="quarter" idx="13"/>
          </p:nvPr>
        </p:nvSpPr>
        <p:spPr/>
        <p:txBody>
          <a:bodyPr/>
          <a:lstStyle/>
          <a:p>
            <a:r>
              <a:rPr lang="en-US" dirty="0"/>
              <a:t>NTP at OSU</a:t>
            </a:r>
          </a:p>
        </p:txBody>
      </p:sp>
      <p:sp>
        <p:nvSpPr>
          <p:cNvPr id="7" name="Chord 6">
            <a:extLst>
              <a:ext uri="{FF2B5EF4-FFF2-40B4-BE49-F238E27FC236}">
                <a16:creationId xmlns:a16="http://schemas.microsoft.com/office/drawing/2014/main" id="{F9B02452-ABDA-41EC-9C86-D4D89C49DA65}"/>
              </a:ext>
            </a:extLst>
          </p:cNvPr>
          <p:cNvSpPr/>
          <p:nvPr/>
        </p:nvSpPr>
        <p:spPr>
          <a:xfrm>
            <a:off x="5181600" y="136525"/>
            <a:ext cx="1828800" cy="1828800"/>
          </a:xfrm>
          <a:prstGeom prst="chord">
            <a:avLst>
              <a:gd name="adj1" fmla="val 21562185"/>
              <a:gd name="adj2" fmla="val 10832362"/>
            </a:avLst>
          </a:prstGeom>
          <a:noFill/>
          <a:ln>
            <a:solidFill>
              <a:srgbClr val="BB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BB0000"/>
              </a:solidFill>
              <a:latin typeface="Arial Nova" panose="020B0504020202020204" pitchFamily="34" charset="0"/>
            </a:endParaRPr>
          </a:p>
          <a:p>
            <a:pPr algn="ctr"/>
            <a:endParaRPr lang="en-US" dirty="0">
              <a:solidFill>
                <a:srgbClr val="BB0000"/>
              </a:solidFill>
              <a:latin typeface="Arial Nova" panose="020B0504020202020204" pitchFamily="34" charset="0"/>
            </a:endParaRPr>
          </a:p>
          <a:p>
            <a:pPr algn="ctr"/>
            <a:endParaRPr lang="en-US" dirty="0">
              <a:solidFill>
                <a:srgbClr val="BB0000"/>
              </a:solidFill>
              <a:latin typeface="Arial Nova" panose="020B0504020202020204" pitchFamily="34" charset="0"/>
            </a:endParaRPr>
          </a:p>
          <a:p>
            <a:pPr algn="ctr"/>
            <a:r>
              <a:rPr lang="en-US" dirty="0">
                <a:solidFill>
                  <a:srgbClr val="BB0000"/>
                </a:solidFill>
                <a:latin typeface="Arial Nova" panose="020B0504020202020204" pitchFamily="34" charset="0"/>
              </a:rPr>
              <a:t>Hydrogen Tank</a:t>
            </a:r>
          </a:p>
        </p:txBody>
      </p:sp>
      <p:grpSp>
        <p:nvGrpSpPr>
          <p:cNvPr id="33" name="Group 32">
            <a:extLst>
              <a:ext uri="{FF2B5EF4-FFF2-40B4-BE49-F238E27FC236}">
                <a16:creationId xmlns:a16="http://schemas.microsoft.com/office/drawing/2014/main" id="{5C971CFD-6BEB-406F-A89E-22CFA9CC733C}"/>
              </a:ext>
            </a:extLst>
          </p:cNvPr>
          <p:cNvGrpSpPr/>
          <p:nvPr/>
        </p:nvGrpSpPr>
        <p:grpSpPr>
          <a:xfrm>
            <a:off x="5181600" y="2482947"/>
            <a:ext cx="1828800" cy="899160"/>
            <a:chOff x="5019671" y="2274333"/>
            <a:chExt cx="1828800" cy="899160"/>
          </a:xfrm>
        </p:grpSpPr>
        <p:sp>
          <p:nvSpPr>
            <p:cNvPr id="8" name="Trapezoid 7">
              <a:extLst>
                <a:ext uri="{FF2B5EF4-FFF2-40B4-BE49-F238E27FC236}">
                  <a16:creationId xmlns:a16="http://schemas.microsoft.com/office/drawing/2014/main" id="{8FE01203-C26A-41E9-B101-CC09761BCA1F}"/>
                </a:ext>
              </a:extLst>
            </p:cNvPr>
            <p:cNvSpPr/>
            <p:nvPr/>
          </p:nvSpPr>
          <p:spPr>
            <a:xfrm rot="5400000">
              <a:off x="6132191" y="2457213"/>
              <a:ext cx="899160" cy="533400"/>
            </a:xfrm>
            <a:prstGeom prst="trapezoid">
              <a:avLst>
                <a:gd name="adj" fmla="val 37857"/>
              </a:avLst>
            </a:prstGeom>
            <a:pattFill prst="ltUpDiag">
              <a:fgClr>
                <a:srgbClr val="333333"/>
              </a:fgClr>
              <a:bgClr>
                <a:schemeClr val="bg1"/>
              </a:bgClr>
            </a:pattFill>
            <a:ln>
              <a:solidFill>
                <a:srgbClr val="BB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rapezoid 9">
              <a:extLst>
                <a:ext uri="{FF2B5EF4-FFF2-40B4-BE49-F238E27FC236}">
                  <a16:creationId xmlns:a16="http://schemas.microsoft.com/office/drawing/2014/main" id="{11B2572D-A4BC-4F5E-95DE-E05411B6A954}"/>
                </a:ext>
              </a:extLst>
            </p:cNvPr>
            <p:cNvSpPr/>
            <p:nvPr/>
          </p:nvSpPr>
          <p:spPr>
            <a:xfrm rot="5400000">
              <a:off x="4836791" y="2457213"/>
              <a:ext cx="899160" cy="533400"/>
            </a:xfrm>
            <a:prstGeom prst="trapezoid">
              <a:avLst>
                <a:gd name="adj" fmla="val 37857"/>
              </a:avLst>
            </a:prstGeom>
            <a:pattFill prst="ltUpDiag">
              <a:fgClr>
                <a:srgbClr val="333333"/>
              </a:fgClr>
              <a:bgClr>
                <a:schemeClr val="bg1"/>
              </a:bgClr>
            </a:pattFill>
            <a:ln>
              <a:solidFill>
                <a:srgbClr val="BB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69D9781C-9568-4D11-81B1-4FCD7DD8BE65}"/>
                </a:ext>
              </a:extLst>
            </p:cNvPr>
            <p:cNvCxnSpPr>
              <a:cxnSpLocks/>
              <a:stCxn id="10" idx="0"/>
              <a:endCxn id="8" idx="2"/>
            </p:cNvCxnSpPr>
            <p:nvPr/>
          </p:nvCxnSpPr>
          <p:spPr>
            <a:xfrm>
              <a:off x="5553071" y="2723913"/>
              <a:ext cx="762000" cy="0"/>
            </a:xfrm>
            <a:prstGeom prst="line">
              <a:avLst/>
            </a:prstGeom>
            <a:ln w="76200">
              <a:solidFill>
                <a:srgbClr val="BB0000"/>
              </a:solidFill>
            </a:ln>
          </p:spPr>
          <p:style>
            <a:lnRef idx="1">
              <a:schemeClr val="accent1"/>
            </a:lnRef>
            <a:fillRef idx="0">
              <a:schemeClr val="accent1"/>
            </a:fillRef>
            <a:effectRef idx="0">
              <a:schemeClr val="accent1"/>
            </a:effectRef>
            <a:fontRef idx="minor">
              <a:schemeClr val="tx1"/>
            </a:fontRef>
          </p:style>
        </p:cxnSp>
      </p:grpSp>
      <p:grpSp>
        <p:nvGrpSpPr>
          <p:cNvPr id="2091" name="Group 2090">
            <a:extLst>
              <a:ext uri="{FF2B5EF4-FFF2-40B4-BE49-F238E27FC236}">
                <a16:creationId xmlns:a16="http://schemas.microsoft.com/office/drawing/2014/main" id="{3A83BE40-6ABC-4567-B622-EBAF79E59699}"/>
              </a:ext>
            </a:extLst>
          </p:cNvPr>
          <p:cNvGrpSpPr/>
          <p:nvPr/>
        </p:nvGrpSpPr>
        <p:grpSpPr>
          <a:xfrm>
            <a:off x="5401896" y="3899729"/>
            <a:ext cx="1388206" cy="1371600"/>
            <a:chOff x="5401896" y="3899729"/>
            <a:chExt cx="1388206" cy="1371600"/>
          </a:xfrm>
        </p:grpSpPr>
        <p:cxnSp>
          <p:nvCxnSpPr>
            <p:cNvPr id="13" name="Straight Connector 12">
              <a:extLst>
                <a:ext uri="{FF2B5EF4-FFF2-40B4-BE49-F238E27FC236}">
                  <a16:creationId xmlns:a16="http://schemas.microsoft.com/office/drawing/2014/main" id="{6FAB817A-3BA9-4797-B673-1A3C4E90C887}"/>
                </a:ext>
              </a:extLst>
            </p:cNvPr>
            <p:cNvCxnSpPr>
              <a:cxnSpLocks/>
            </p:cNvCxnSpPr>
            <p:nvPr/>
          </p:nvCxnSpPr>
          <p:spPr>
            <a:xfrm>
              <a:off x="5401896" y="3899731"/>
              <a:ext cx="1371600" cy="0"/>
            </a:xfrm>
            <a:prstGeom prst="line">
              <a:avLst/>
            </a:prstGeom>
            <a:ln w="38100">
              <a:solidFill>
                <a:srgbClr val="BB000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6A4E34FB-4196-4BC2-9E6C-E8386CF2D7A6}"/>
                </a:ext>
              </a:extLst>
            </p:cNvPr>
            <p:cNvCxnSpPr>
              <a:cxnSpLocks/>
            </p:cNvCxnSpPr>
            <p:nvPr/>
          </p:nvCxnSpPr>
          <p:spPr>
            <a:xfrm>
              <a:off x="5401896" y="3899729"/>
              <a:ext cx="0" cy="914400"/>
            </a:xfrm>
            <a:prstGeom prst="line">
              <a:avLst/>
            </a:prstGeom>
            <a:ln w="38100">
              <a:solidFill>
                <a:srgbClr val="BB000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A9D2AECA-4D0B-4A4F-AC8B-0E994613456D}"/>
                </a:ext>
              </a:extLst>
            </p:cNvPr>
            <p:cNvCxnSpPr>
              <a:cxnSpLocks/>
            </p:cNvCxnSpPr>
            <p:nvPr/>
          </p:nvCxnSpPr>
          <p:spPr>
            <a:xfrm>
              <a:off x="6779207" y="3899729"/>
              <a:ext cx="0" cy="914400"/>
            </a:xfrm>
            <a:prstGeom prst="line">
              <a:avLst/>
            </a:prstGeom>
            <a:ln w="38100">
              <a:solidFill>
                <a:srgbClr val="BB000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0496F4EE-5D62-4C99-9D80-30DFC62CEB5C}"/>
                </a:ext>
              </a:extLst>
            </p:cNvPr>
            <p:cNvCxnSpPr>
              <a:cxnSpLocks/>
            </p:cNvCxnSpPr>
            <p:nvPr/>
          </p:nvCxnSpPr>
          <p:spPr>
            <a:xfrm>
              <a:off x="5401896" y="4814129"/>
              <a:ext cx="457200" cy="457200"/>
            </a:xfrm>
            <a:prstGeom prst="line">
              <a:avLst/>
            </a:prstGeom>
            <a:ln w="38100">
              <a:solidFill>
                <a:srgbClr val="BB000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153C619-FB62-44D3-9766-EA93B4B954A3}"/>
                </a:ext>
              </a:extLst>
            </p:cNvPr>
            <p:cNvCxnSpPr>
              <a:cxnSpLocks/>
            </p:cNvCxnSpPr>
            <p:nvPr/>
          </p:nvCxnSpPr>
          <p:spPr>
            <a:xfrm flipV="1">
              <a:off x="6332902" y="4814127"/>
              <a:ext cx="457200" cy="457200"/>
            </a:xfrm>
            <a:prstGeom prst="line">
              <a:avLst/>
            </a:prstGeom>
            <a:ln w="38100">
              <a:solidFill>
                <a:srgbClr val="BB0000"/>
              </a:solidFill>
            </a:ln>
          </p:spPr>
          <p:style>
            <a:lnRef idx="1">
              <a:schemeClr val="accent1"/>
            </a:lnRef>
            <a:fillRef idx="0">
              <a:schemeClr val="accent1"/>
            </a:fillRef>
            <a:effectRef idx="0">
              <a:schemeClr val="accent1"/>
            </a:effectRef>
            <a:fontRef idx="minor">
              <a:schemeClr val="tx1"/>
            </a:fontRef>
          </p:style>
        </p:cxnSp>
      </p:grpSp>
      <p:cxnSp>
        <p:nvCxnSpPr>
          <p:cNvPr id="26" name="Straight Connector 25">
            <a:extLst>
              <a:ext uri="{FF2B5EF4-FFF2-40B4-BE49-F238E27FC236}">
                <a16:creationId xmlns:a16="http://schemas.microsoft.com/office/drawing/2014/main" id="{115B4A2E-6CB2-4668-BE74-B7369BCBE36F}"/>
              </a:ext>
            </a:extLst>
          </p:cNvPr>
          <p:cNvCxnSpPr>
            <a:cxnSpLocks/>
          </p:cNvCxnSpPr>
          <p:nvPr/>
        </p:nvCxnSpPr>
        <p:spPr>
          <a:xfrm flipH="1" flipV="1">
            <a:off x="6332903" y="5271328"/>
            <a:ext cx="685800" cy="914400"/>
          </a:xfrm>
          <a:prstGeom prst="line">
            <a:avLst/>
          </a:prstGeom>
          <a:ln w="38100">
            <a:solidFill>
              <a:srgbClr val="BB0000"/>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4DC27E96-DB84-45D6-9A2B-9017BE18FB1A}"/>
              </a:ext>
            </a:extLst>
          </p:cNvPr>
          <p:cNvCxnSpPr>
            <a:cxnSpLocks/>
          </p:cNvCxnSpPr>
          <p:nvPr/>
        </p:nvCxnSpPr>
        <p:spPr>
          <a:xfrm flipV="1">
            <a:off x="5173296" y="5271326"/>
            <a:ext cx="685800" cy="914400"/>
          </a:xfrm>
          <a:prstGeom prst="line">
            <a:avLst/>
          </a:prstGeom>
          <a:ln w="38100">
            <a:solidFill>
              <a:srgbClr val="BB0000"/>
            </a:solidFill>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476C9353-D241-4F71-9285-F1019C798FFC}"/>
              </a:ext>
            </a:extLst>
          </p:cNvPr>
          <p:cNvSpPr txBox="1"/>
          <p:nvPr/>
        </p:nvSpPr>
        <p:spPr>
          <a:xfrm>
            <a:off x="5614987" y="5846234"/>
            <a:ext cx="962025" cy="369332"/>
          </a:xfrm>
          <a:prstGeom prst="rect">
            <a:avLst/>
          </a:prstGeom>
          <a:noFill/>
        </p:spPr>
        <p:txBody>
          <a:bodyPr wrap="square" rtlCol="0">
            <a:spAutoFit/>
          </a:bodyPr>
          <a:lstStyle/>
          <a:p>
            <a:pPr algn="ctr"/>
            <a:r>
              <a:rPr lang="en-US" dirty="0">
                <a:solidFill>
                  <a:srgbClr val="BB0000"/>
                </a:solidFill>
                <a:latin typeface="Arial Nova" panose="020B0504020202020204" pitchFamily="34" charset="0"/>
              </a:rPr>
              <a:t>Nozzle</a:t>
            </a:r>
          </a:p>
        </p:txBody>
      </p:sp>
      <p:sp>
        <p:nvSpPr>
          <p:cNvPr id="36" name="TextBox 35">
            <a:extLst>
              <a:ext uri="{FF2B5EF4-FFF2-40B4-BE49-F238E27FC236}">
                <a16:creationId xmlns:a16="http://schemas.microsoft.com/office/drawing/2014/main" id="{7166269A-3525-46D6-A0DD-70D96ECBFF5C}"/>
              </a:ext>
            </a:extLst>
          </p:cNvPr>
          <p:cNvSpPr txBox="1"/>
          <p:nvPr/>
        </p:nvSpPr>
        <p:spPr>
          <a:xfrm>
            <a:off x="6336506" y="2144970"/>
            <a:ext cx="962025" cy="369332"/>
          </a:xfrm>
          <a:prstGeom prst="rect">
            <a:avLst/>
          </a:prstGeom>
          <a:noFill/>
        </p:spPr>
        <p:txBody>
          <a:bodyPr wrap="square" rtlCol="0">
            <a:spAutoFit/>
          </a:bodyPr>
          <a:lstStyle/>
          <a:p>
            <a:r>
              <a:rPr lang="en-US" dirty="0">
                <a:solidFill>
                  <a:srgbClr val="BB0000"/>
                </a:solidFill>
                <a:latin typeface="Arial Nova" panose="020B0504020202020204" pitchFamily="34" charset="0"/>
              </a:rPr>
              <a:t>Pump</a:t>
            </a:r>
          </a:p>
        </p:txBody>
      </p:sp>
      <p:sp>
        <p:nvSpPr>
          <p:cNvPr id="37" name="TextBox 36">
            <a:extLst>
              <a:ext uri="{FF2B5EF4-FFF2-40B4-BE49-F238E27FC236}">
                <a16:creationId xmlns:a16="http://schemas.microsoft.com/office/drawing/2014/main" id="{822A70C5-C106-4C3E-BE4D-642AD68BA6FC}"/>
              </a:ext>
            </a:extLst>
          </p:cNvPr>
          <p:cNvSpPr txBox="1"/>
          <p:nvPr/>
        </p:nvSpPr>
        <p:spPr>
          <a:xfrm>
            <a:off x="4941094" y="2144415"/>
            <a:ext cx="962025" cy="369332"/>
          </a:xfrm>
          <a:prstGeom prst="rect">
            <a:avLst/>
          </a:prstGeom>
          <a:noFill/>
        </p:spPr>
        <p:txBody>
          <a:bodyPr wrap="square" rtlCol="0">
            <a:spAutoFit/>
          </a:bodyPr>
          <a:lstStyle/>
          <a:p>
            <a:pPr algn="r"/>
            <a:r>
              <a:rPr lang="en-US" dirty="0">
                <a:solidFill>
                  <a:srgbClr val="BB0000"/>
                </a:solidFill>
                <a:latin typeface="Arial Nova" panose="020B0504020202020204" pitchFamily="34" charset="0"/>
              </a:rPr>
              <a:t>Turbine</a:t>
            </a:r>
          </a:p>
        </p:txBody>
      </p:sp>
      <p:cxnSp>
        <p:nvCxnSpPr>
          <p:cNvPr id="38" name="Straight Arrow Connector 37">
            <a:extLst>
              <a:ext uri="{FF2B5EF4-FFF2-40B4-BE49-F238E27FC236}">
                <a16:creationId xmlns:a16="http://schemas.microsoft.com/office/drawing/2014/main" id="{1FE2597F-C342-4796-BE21-5C5513040C79}"/>
              </a:ext>
            </a:extLst>
          </p:cNvPr>
          <p:cNvCxnSpPr/>
          <p:nvPr/>
        </p:nvCxnSpPr>
        <p:spPr>
          <a:xfrm>
            <a:off x="6096000" y="1965325"/>
            <a:ext cx="0" cy="700205"/>
          </a:xfrm>
          <a:prstGeom prst="straightConnector1">
            <a:avLst/>
          </a:prstGeom>
          <a:ln w="28575">
            <a:solidFill>
              <a:srgbClr val="333333"/>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89BA1418-98CF-4E07-9F20-6BEAA557C75C}"/>
              </a:ext>
            </a:extLst>
          </p:cNvPr>
          <p:cNvCxnSpPr>
            <a:cxnSpLocks/>
          </p:cNvCxnSpPr>
          <p:nvPr/>
        </p:nvCxnSpPr>
        <p:spPr>
          <a:xfrm>
            <a:off x="6096000" y="2665530"/>
            <a:ext cx="381000" cy="0"/>
          </a:xfrm>
          <a:prstGeom prst="straightConnector1">
            <a:avLst/>
          </a:prstGeom>
          <a:ln w="28575">
            <a:solidFill>
              <a:srgbClr val="333333"/>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2464A0AA-F351-45A0-9844-08FFDDC2787B}"/>
              </a:ext>
            </a:extLst>
          </p:cNvPr>
          <p:cNvCxnSpPr>
            <a:cxnSpLocks/>
          </p:cNvCxnSpPr>
          <p:nvPr/>
        </p:nvCxnSpPr>
        <p:spPr>
          <a:xfrm>
            <a:off x="7018703" y="3098918"/>
            <a:ext cx="381000" cy="0"/>
          </a:xfrm>
          <a:prstGeom prst="straightConnector1">
            <a:avLst/>
          </a:prstGeom>
          <a:ln w="28575">
            <a:solidFill>
              <a:srgbClr val="333333"/>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B3D95FAD-769B-4B48-8407-1958804947CF}"/>
              </a:ext>
            </a:extLst>
          </p:cNvPr>
          <p:cNvCxnSpPr>
            <a:cxnSpLocks/>
          </p:cNvCxnSpPr>
          <p:nvPr/>
        </p:nvCxnSpPr>
        <p:spPr>
          <a:xfrm>
            <a:off x="7399703" y="3098918"/>
            <a:ext cx="0" cy="534870"/>
          </a:xfrm>
          <a:prstGeom prst="straightConnector1">
            <a:avLst/>
          </a:prstGeom>
          <a:ln w="28575">
            <a:solidFill>
              <a:srgbClr val="333333"/>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CAF3A2EE-3026-4AEC-861F-DA75D78CF1E0}"/>
              </a:ext>
            </a:extLst>
          </p:cNvPr>
          <p:cNvCxnSpPr>
            <a:cxnSpLocks/>
          </p:cNvCxnSpPr>
          <p:nvPr/>
        </p:nvCxnSpPr>
        <p:spPr>
          <a:xfrm flipH="1" flipV="1">
            <a:off x="6347097" y="3632161"/>
            <a:ext cx="1052607" cy="1627"/>
          </a:xfrm>
          <a:prstGeom prst="straightConnector1">
            <a:avLst/>
          </a:prstGeom>
          <a:ln w="28575">
            <a:solidFill>
              <a:srgbClr val="333333"/>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229264B9-5623-4C45-AECF-C4D315F630BD}"/>
              </a:ext>
            </a:extLst>
          </p:cNvPr>
          <p:cNvCxnSpPr>
            <a:cxnSpLocks/>
          </p:cNvCxnSpPr>
          <p:nvPr/>
        </p:nvCxnSpPr>
        <p:spPr>
          <a:xfrm>
            <a:off x="6356623" y="3631153"/>
            <a:ext cx="0" cy="503872"/>
          </a:xfrm>
          <a:prstGeom prst="straightConnector1">
            <a:avLst/>
          </a:prstGeom>
          <a:ln w="28575">
            <a:solidFill>
              <a:srgbClr val="333333"/>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F5BE1868-677D-46D0-8CE1-DA09DE1001E7}"/>
              </a:ext>
            </a:extLst>
          </p:cNvPr>
          <p:cNvCxnSpPr>
            <a:cxnSpLocks/>
          </p:cNvCxnSpPr>
          <p:nvPr/>
        </p:nvCxnSpPr>
        <p:spPr>
          <a:xfrm flipV="1">
            <a:off x="6237751" y="4031145"/>
            <a:ext cx="0" cy="76316"/>
          </a:xfrm>
          <a:prstGeom prst="straightConnector1">
            <a:avLst/>
          </a:prstGeom>
          <a:ln w="28575">
            <a:solidFill>
              <a:srgbClr val="333333"/>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BE1A6095-1882-4F96-8659-FE4AE8A747A6}"/>
              </a:ext>
            </a:extLst>
          </p:cNvPr>
          <p:cNvCxnSpPr>
            <a:cxnSpLocks/>
          </p:cNvCxnSpPr>
          <p:nvPr/>
        </p:nvCxnSpPr>
        <p:spPr>
          <a:xfrm>
            <a:off x="6356623" y="4064035"/>
            <a:ext cx="0" cy="585787"/>
          </a:xfrm>
          <a:prstGeom prst="line">
            <a:avLst/>
          </a:prstGeom>
          <a:ln w="28575">
            <a:solidFill>
              <a:srgbClr val="333333"/>
            </a:solidFill>
          </a:ln>
        </p:spPr>
        <p:style>
          <a:lnRef idx="1">
            <a:schemeClr val="accent1"/>
          </a:lnRef>
          <a:fillRef idx="0">
            <a:schemeClr val="accent1"/>
          </a:fillRef>
          <a:effectRef idx="0">
            <a:schemeClr val="accent1"/>
          </a:effectRef>
          <a:fontRef idx="minor">
            <a:schemeClr val="tx1"/>
          </a:fontRef>
        </p:style>
      </p:cxnSp>
      <p:sp>
        <p:nvSpPr>
          <p:cNvPr id="61" name="Arc 60">
            <a:extLst>
              <a:ext uri="{FF2B5EF4-FFF2-40B4-BE49-F238E27FC236}">
                <a16:creationId xmlns:a16="http://schemas.microsoft.com/office/drawing/2014/main" id="{022671D3-C23D-4FF1-9C6F-2AA0504ECCB4}"/>
              </a:ext>
            </a:extLst>
          </p:cNvPr>
          <p:cNvSpPr/>
          <p:nvPr/>
        </p:nvSpPr>
        <p:spPr>
          <a:xfrm>
            <a:off x="6237751" y="4596730"/>
            <a:ext cx="118872" cy="118872"/>
          </a:xfrm>
          <a:prstGeom prst="arc">
            <a:avLst>
              <a:gd name="adj1" fmla="val 6600"/>
              <a:gd name="adj2" fmla="val 11131239"/>
            </a:avLst>
          </a:prstGeom>
          <a:ln w="28575">
            <a:solidFill>
              <a:srgbClr val="33333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63" name="Straight Connector 62">
            <a:extLst>
              <a:ext uri="{FF2B5EF4-FFF2-40B4-BE49-F238E27FC236}">
                <a16:creationId xmlns:a16="http://schemas.microsoft.com/office/drawing/2014/main" id="{07D5D10D-865E-45BC-AD2C-E05E6C4DEB7B}"/>
              </a:ext>
            </a:extLst>
          </p:cNvPr>
          <p:cNvCxnSpPr>
            <a:cxnSpLocks/>
          </p:cNvCxnSpPr>
          <p:nvPr/>
        </p:nvCxnSpPr>
        <p:spPr>
          <a:xfrm>
            <a:off x="6237751" y="4069303"/>
            <a:ext cx="0" cy="585787"/>
          </a:xfrm>
          <a:prstGeom prst="line">
            <a:avLst/>
          </a:prstGeom>
          <a:ln w="28575">
            <a:solidFill>
              <a:srgbClr val="333333"/>
            </a:solidFill>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01B8C620-152E-4497-BE05-2B909D5A6FF0}"/>
              </a:ext>
            </a:extLst>
          </p:cNvPr>
          <p:cNvCxnSpPr>
            <a:cxnSpLocks/>
          </p:cNvCxnSpPr>
          <p:nvPr/>
        </p:nvCxnSpPr>
        <p:spPr>
          <a:xfrm flipV="1">
            <a:off x="6237751" y="3098918"/>
            <a:ext cx="0" cy="970386"/>
          </a:xfrm>
          <a:prstGeom prst="straightConnector1">
            <a:avLst/>
          </a:prstGeom>
          <a:ln w="28575">
            <a:solidFill>
              <a:srgbClr val="333333"/>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DD5F0DBF-7822-4004-959A-43B4FE5B2B30}"/>
              </a:ext>
            </a:extLst>
          </p:cNvPr>
          <p:cNvCxnSpPr>
            <a:cxnSpLocks/>
          </p:cNvCxnSpPr>
          <p:nvPr/>
        </p:nvCxnSpPr>
        <p:spPr>
          <a:xfrm>
            <a:off x="7399703" y="3632161"/>
            <a:ext cx="24348" cy="2444789"/>
          </a:xfrm>
          <a:prstGeom prst="straightConnector1">
            <a:avLst/>
          </a:prstGeom>
          <a:ln w="28575">
            <a:solidFill>
              <a:srgbClr val="333333"/>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46B00264-2624-4C51-86CF-6CC5825C942C}"/>
              </a:ext>
            </a:extLst>
          </p:cNvPr>
          <p:cNvCxnSpPr>
            <a:cxnSpLocks/>
          </p:cNvCxnSpPr>
          <p:nvPr/>
        </p:nvCxnSpPr>
        <p:spPr>
          <a:xfrm flipH="1">
            <a:off x="6975690" y="6076950"/>
            <a:ext cx="448361" cy="0"/>
          </a:xfrm>
          <a:prstGeom prst="straightConnector1">
            <a:avLst/>
          </a:prstGeom>
          <a:ln w="28575">
            <a:solidFill>
              <a:srgbClr val="333333"/>
            </a:solidFill>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5DD3207C-ADE1-476B-9615-9CB881F50EE8}"/>
              </a:ext>
            </a:extLst>
          </p:cNvPr>
          <p:cNvCxnSpPr>
            <a:cxnSpLocks/>
          </p:cNvCxnSpPr>
          <p:nvPr/>
        </p:nvCxnSpPr>
        <p:spPr>
          <a:xfrm flipH="1" flipV="1">
            <a:off x="6391275" y="5271326"/>
            <a:ext cx="597083" cy="805627"/>
          </a:xfrm>
          <a:prstGeom prst="straightConnector1">
            <a:avLst/>
          </a:prstGeom>
          <a:ln w="28575">
            <a:solidFill>
              <a:srgbClr val="333333"/>
            </a:solidFill>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2F85BBA3-4541-4BB3-9A24-9D9031A3F8B2}"/>
              </a:ext>
            </a:extLst>
          </p:cNvPr>
          <p:cNvCxnSpPr>
            <a:cxnSpLocks/>
          </p:cNvCxnSpPr>
          <p:nvPr/>
        </p:nvCxnSpPr>
        <p:spPr>
          <a:xfrm flipV="1">
            <a:off x="6391275" y="4809729"/>
            <a:ext cx="457199" cy="461597"/>
          </a:xfrm>
          <a:prstGeom prst="straightConnector1">
            <a:avLst/>
          </a:prstGeom>
          <a:ln w="28575">
            <a:solidFill>
              <a:srgbClr val="333333"/>
            </a:solidFill>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F2BC5C08-50AF-4009-A87C-431FFC2FF4CC}"/>
              </a:ext>
            </a:extLst>
          </p:cNvPr>
          <p:cNvCxnSpPr>
            <a:cxnSpLocks/>
          </p:cNvCxnSpPr>
          <p:nvPr/>
        </p:nvCxnSpPr>
        <p:spPr>
          <a:xfrm flipV="1">
            <a:off x="6844873" y="4129074"/>
            <a:ext cx="3601" cy="689453"/>
          </a:xfrm>
          <a:prstGeom prst="straightConnector1">
            <a:avLst/>
          </a:prstGeom>
          <a:ln w="28575">
            <a:solidFill>
              <a:srgbClr val="333333"/>
            </a:solidFill>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32080807-2F48-4E7C-8192-562482049BF4}"/>
              </a:ext>
            </a:extLst>
          </p:cNvPr>
          <p:cNvCxnSpPr>
            <a:cxnSpLocks/>
          </p:cNvCxnSpPr>
          <p:nvPr/>
        </p:nvCxnSpPr>
        <p:spPr>
          <a:xfrm flipH="1" flipV="1">
            <a:off x="5693473" y="3095957"/>
            <a:ext cx="544278" cy="2961"/>
          </a:xfrm>
          <a:prstGeom prst="straightConnector1">
            <a:avLst/>
          </a:prstGeom>
          <a:ln w="28575">
            <a:solidFill>
              <a:srgbClr val="333333"/>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0E111D55-1575-4C47-A223-1FA5652A8621}"/>
              </a:ext>
            </a:extLst>
          </p:cNvPr>
          <p:cNvCxnSpPr>
            <a:cxnSpLocks/>
          </p:cNvCxnSpPr>
          <p:nvPr/>
        </p:nvCxnSpPr>
        <p:spPr>
          <a:xfrm flipH="1">
            <a:off x="4942352" y="3248357"/>
            <a:ext cx="239247" cy="0"/>
          </a:xfrm>
          <a:prstGeom prst="straightConnector1">
            <a:avLst/>
          </a:prstGeom>
          <a:ln w="28575">
            <a:solidFill>
              <a:srgbClr val="333333"/>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8F49B67E-AC28-44D4-81DE-1A9AD701BD94}"/>
              </a:ext>
            </a:extLst>
          </p:cNvPr>
          <p:cNvCxnSpPr>
            <a:cxnSpLocks/>
          </p:cNvCxnSpPr>
          <p:nvPr/>
        </p:nvCxnSpPr>
        <p:spPr>
          <a:xfrm flipH="1">
            <a:off x="4934049" y="3248357"/>
            <a:ext cx="8303" cy="472743"/>
          </a:xfrm>
          <a:prstGeom prst="straightConnector1">
            <a:avLst/>
          </a:prstGeom>
          <a:ln w="28575">
            <a:solidFill>
              <a:srgbClr val="333333"/>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7BD587F2-A9F3-4FFB-B792-C201B39E8EFE}"/>
              </a:ext>
            </a:extLst>
          </p:cNvPr>
          <p:cNvCxnSpPr>
            <a:cxnSpLocks/>
          </p:cNvCxnSpPr>
          <p:nvPr/>
        </p:nvCxnSpPr>
        <p:spPr>
          <a:xfrm>
            <a:off x="4934048" y="3721100"/>
            <a:ext cx="780952" cy="0"/>
          </a:xfrm>
          <a:prstGeom prst="straightConnector1">
            <a:avLst/>
          </a:prstGeom>
          <a:ln w="28575">
            <a:solidFill>
              <a:srgbClr val="333333"/>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72D5949F-9445-4A9F-A237-D612091AB662}"/>
              </a:ext>
            </a:extLst>
          </p:cNvPr>
          <p:cNvCxnSpPr>
            <a:cxnSpLocks/>
          </p:cNvCxnSpPr>
          <p:nvPr/>
        </p:nvCxnSpPr>
        <p:spPr>
          <a:xfrm flipH="1">
            <a:off x="5682709" y="3721100"/>
            <a:ext cx="10764" cy="1241425"/>
          </a:xfrm>
          <a:prstGeom prst="straightConnector1">
            <a:avLst/>
          </a:prstGeom>
          <a:ln w="28575">
            <a:solidFill>
              <a:srgbClr val="333333"/>
            </a:solidFill>
            <a:tailEnd type="triangle"/>
          </a:ln>
        </p:spPr>
        <p:style>
          <a:lnRef idx="1">
            <a:schemeClr val="accent1"/>
          </a:lnRef>
          <a:fillRef idx="0">
            <a:schemeClr val="accent1"/>
          </a:fillRef>
          <a:effectRef idx="0">
            <a:schemeClr val="accent1"/>
          </a:effectRef>
          <a:fontRef idx="minor">
            <a:schemeClr val="tx1"/>
          </a:fontRef>
        </p:style>
      </p:cxnSp>
      <p:sp>
        <p:nvSpPr>
          <p:cNvPr id="110" name="Arc 109">
            <a:extLst>
              <a:ext uri="{FF2B5EF4-FFF2-40B4-BE49-F238E27FC236}">
                <a16:creationId xmlns:a16="http://schemas.microsoft.com/office/drawing/2014/main" id="{F6980943-F176-4028-9193-04B5CBEB989A}"/>
              </a:ext>
            </a:extLst>
          </p:cNvPr>
          <p:cNvSpPr/>
          <p:nvPr/>
        </p:nvSpPr>
        <p:spPr>
          <a:xfrm rot="10800000">
            <a:off x="6618752" y="4034050"/>
            <a:ext cx="228600" cy="228600"/>
          </a:xfrm>
          <a:prstGeom prst="arc">
            <a:avLst>
              <a:gd name="adj1" fmla="val 6600"/>
              <a:gd name="adj2" fmla="val 11131239"/>
            </a:avLst>
          </a:prstGeom>
          <a:ln w="28575">
            <a:solidFill>
              <a:srgbClr val="33333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11" name="Straight Arrow Connector 110">
            <a:extLst>
              <a:ext uri="{FF2B5EF4-FFF2-40B4-BE49-F238E27FC236}">
                <a16:creationId xmlns:a16="http://schemas.microsoft.com/office/drawing/2014/main" id="{C1A58863-4967-4837-8BEC-054E961BC13A}"/>
              </a:ext>
            </a:extLst>
          </p:cNvPr>
          <p:cNvCxnSpPr>
            <a:cxnSpLocks/>
          </p:cNvCxnSpPr>
          <p:nvPr/>
        </p:nvCxnSpPr>
        <p:spPr>
          <a:xfrm>
            <a:off x="6620187" y="4148350"/>
            <a:ext cx="10994" cy="501472"/>
          </a:xfrm>
          <a:prstGeom prst="straightConnector1">
            <a:avLst/>
          </a:prstGeom>
          <a:ln w="28575">
            <a:solidFill>
              <a:srgbClr val="333333"/>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6181AA37-2C80-43F8-BADC-A38C6D1BBA36}"/>
              </a:ext>
            </a:extLst>
          </p:cNvPr>
          <p:cNvCxnSpPr>
            <a:cxnSpLocks/>
          </p:cNvCxnSpPr>
          <p:nvPr/>
        </p:nvCxnSpPr>
        <p:spPr>
          <a:xfrm flipV="1">
            <a:off x="4942352" y="1203170"/>
            <a:ext cx="0" cy="2045187"/>
          </a:xfrm>
          <a:prstGeom prst="straightConnector1">
            <a:avLst/>
          </a:prstGeom>
          <a:ln w="28575">
            <a:solidFill>
              <a:srgbClr val="333333"/>
            </a:solidFill>
            <a:tailEnd type="triangle"/>
          </a:ln>
        </p:spPr>
        <p:style>
          <a:lnRef idx="1">
            <a:schemeClr val="accent1"/>
          </a:lnRef>
          <a:fillRef idx="0">
            <a:schemeClr val="accent1"/>
          </a:fillRef>
          <a:effectRef idx="0">
            <a:schemeClr val="accent1"/>
          </a:effectRef>
          <a:fontRef idx="minor">
            <a:schemeClr val="tx1"/>
          </a:fontRef>
        </p:style>
      </p:cxnSp>
      <p:cxnSp>
        <p:nvCxnSpPr>
          <p:cNvPr id="117" name="Straight Arrow Connector 116">
            <a:extLst>
              <a:ext uri="{FF2B5EF4-FFF2-40B4-BE49-F238E27FC236}">
                <a16:creationId xmlns:a16="http://schemas.microsoft.com/office/drawing/2014/main" id="{969156AB-C50F-4656-AE72-F9705AD003D0}"/>
              </a:ext>
            </a:extLst>
          </p:cNvPr>
          <p:cNvCxnSpPr>
            <a:cxnSpLocks/>
          </p:cNvCxnSpPr>
          <p:nvPr/>
        </p:nvCxnSpPr>
        <p:spPr>
          <a:xfrm flipV="1">
            <a:off x="4941094" y="1203169"/>
            <a:ext cx="240505" cy="1"/>
          </a:xfrm>
          <a:prstGeom prst="straightConnector1">
            <a:avLst/>
          </a:prstGeom>
          <a:ln w="28575">
            <a:solidFill>
              <a:srgbClr val="333333"/>
            </a:solidFill>
            <a:tailEnd type="triangle"/>
          </a:ln>
        </p:spPr>
        <p:style>
          <a:lnRef idx="1">
            <a:schemeClr val="accent1"/>
          </a:lnRef>
          <a:fillRef idx="0">
            <a:schemeClr val="accent1"/>
          </a:fillRef>
          <a:effectRef idx="0">
            <a:schemeClr val="accent1"/>
          </a:effectRef>
          <a:fontRef idx="minor">
            <a:schemeClr val="tx1"/>
          </a:fontRef>
        </p:style>
      </p:cxnSp>
      <p:sp>
        <p:nvSpPr>
          <p:cNvPr id="2090" name="TextBox 2089">
            <a:extLst>
              <a:ext uri="{FF2B5EF4-FFF2-40B4-BE49-F238E27FC236}">
                <a16:creationId xmlns:a16="http://schemas.microsoft.com/office/drawing/2014/main" id="{FB42A6AC-1B45-4789-BC34-9E271E42C4C5}"/>
              </a:ext>
            </a:extLst>
          </p:cNvPr>
          <p:cNvSpPr txBox="1"/>
          <p:nvPr/>
        </p:nvSpPr>
        <p:spPr>
          <a:xfrm>
            <a:off x="7424051" y="4777859"/>
            <a:ext cx="865109" cy="369332"/>
          </a:xfrm>
          <a:prstGeom prst="rect">
            <a:avLst/>
          </a:prstGeom>
          <a:noFill/>
        </p:spPr>
        <p:txBody>
          <a:bodyPr wrap="square" rtlCol="0">
            <a:spAutoFit/>
          </a:bodyPr>
          <a:lstStyle/>
          <a:p>
            <a:r>
              <a:rPr lang="en-US" dirty="0">
                <a:latin typeface="Arial Nova" panose="020B0504020202020204" pitchFamily="34" charset="0"/>
              </a:rPr>
              <a:t>~60%</a:t>
            </a:r>
          </a:p>
        </p:txBody>
      </p:sp>
      <p:sp>
        <p:nvSpPr>
          <p:cNvPr id="122" name="TextBox 121">
            <a:extLst>
              <a:ext uri="{FF2B5EF4-FFF2-40B4-BE49-F238E27FC236}">
                <a16:creationId xmlns:a16="http://schemas.microsoft.com/office/drawing/2014/main" id="{27034CCD-609A-46C6-B1D7-4BF60C439CD7}"/>
              </a:ext>
            </a:extLst>
          </p:cNvPr>
          <p:cNvSpPr txBox="1"/>
          <p:nvPr/>
        </p:nvSpPr>
        <p:spPr>
          <a:xfrm>
            <a:off x="6510247" y="3330266"/>
            <a:ext cx="865109" cy="369332"/>
          </a:xfrm>
          <a:prstGeom prst="rect">
            <a:avLst/>
          </a:prstGeom>
          <a:noFill/>
        </p:spPr>
        <p:txBody>
          <a:bodyPr wrap="square" rtlCol="0">
            <a:spAutoFit/>
          </a:bodyPr>
          <a:lstStyle/>
          <a:p>
            <a:r>
              <a:rPr lang="en-US" dirty="0">
                <a:latin typeface="Arial Nova" panose="020B0504020202020204" pitchFamily="34" charset="0"/>
              </a:rPr>
              <a:t>~40%</a:t>
            </a:r>
          </a:p>
        </p:txBody>
      </p:sp>
      <p:sp>
        <p:nvSpPr>
          <p:cNvPr id="2092" name="TextBox 2091">
            <a:extLst>
              <a:ext uri="{FF2B5EF4-FFF2-40B4-BE49-F238E27FC236}">
                <a16:creationId xmlns:a16="http://schemas.microsoft.com/office/drawing/2014/main" id="{467ACEF6-95DD-4E0F-9B9A-E0D5C866A2D1}"/>
              </a:ext>
            </a:extLst>
          </p:cNvPr>
          <p:cNvSpPr txBox="1"/>
          <p:nvPr/>
        </p:nvSpPr>
        <p:spPr>
          <a:xfrm>
            <a:off x="4654796" y="4196835"/>
            <a:ext cx="764349" cy="369332"/>
          </a:xfrm>
          <a:prstGeom prst="rect">
            <a:avLst/>
          </a:prstGeom>
          <a:noFill/>
        </p:spPr>
        <p:txBody>
          <a:bodyPr wrap="square" rtlCol="0">
            <a:spAutoFit/>
          </a:bodyPr>
          <a:lstStyle/>
          <a:p>
            <a:pPr algn="ctr"/>
            <a:r>
              <a:rPr lang="en-US" dirty="0">
                <a:solidFill>
                  <a:srgbClr val="BB0000"/>
                </a:solidFill>
                <a:latin typeface="Arial Nova" panose="020B0504020202020204" pitchFamily="34" charset="0"/>
              </a:rPr>
              <a:t>Core</a:t>
            </a:r>
          </a:p>
        </p:txBody>
      </p:sp>
      <p:cxnSp>
        <p:nvCxnSpPr>
          <p:cNvPr id="12" name="Straight Arrow Connector 11">
            <a:extLst>
              <a:ext uri="{FF2B5EF4-FFF2-40B4-BE49-F238E27FC236}">
                <a16:creationId xmlns:a16="http://schemas.microsoft.com/office/drawing/2014/main" id="{A3F69575-7A84-4ACC-BD3D-45642A187BE6}"/>
              </a:ext>
            </a:extLst>
          </p:cNvPr>
          <p:cNvCxnSpPr/>
          <p:nvPr/>
        </p:nvCxnSpPr>
        <p:spPr>
          <a:xfrm flipH="1">
            <a:off x="6391275" y="3899729"/>
            <a:ext cx="1897885" cy="441043"/>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26023BDF-F74C-49CE-B7FC-0D6DD73044FF}"/>
              </a:ext>
            </a:extLst>
          </p:cNvPr>
          <p:cNvSpPr txBox="1"/>
          <p:nvPr/>
        </p:nvSpPr>
        <p:spPr>
          <a:xfrm>
            <a:off x="8300859" y="3699598"/>
            <a:ext cx="1355834" cy="369332"/>
          </a:xfrm>
          <a:prstGeom prst="rect">
            <a:avLst/>
          </a:prstGeom>
          <a:noFill/>
        </p:spPr>
        <p:txBody>
          <a:bodyPr wrap="square" rtlCol="0">
            <a:spAutoFit/>
          </a:bodyPr>
          <a:lstStyle/>
          <a:p>
            <a:r>
              <a:rPr lang="en-US" dirty="0">
                <a:solidFill>
                  <a:srgbClr val="BB0000"/>
                </a:solidFill>
                <a:latin typeface="Arial Nova" panose="020B0504020202020204" pitchFamily="34" charset="0"/>
              </a:rPr>
              <a:t>Tie Tube</a:t>
            </a:r>
          </a:p>
        </p:txBody>
      </p:sp>
    </p:spTree>
    <p:extLst>
      <p:ext uri="{BB962C8B-B14F-4D97-AF65-F5344CB8AC3E}">
        <p14:creationId xmlns:p14="http://schemas.microsoft.com/office/powerpoint/2010/main" val="2763626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7F11AB9-49AB-44CD-95BF-066D068DC7B4}"/>
              </a:ext>
            </a:extLst>
          </p:cNvPr>
          <p:cNvSpPr>
            <a:spLocks noGrp="1"/>
          </p:cNvSpPr>
          <p:nvPr>
            <p:ph type="dt" sz="half" idx="10"/>
          </p:nvPr>
        </p:nvSpPr>
        <p:spPr/>
        <p:txBody>
          <a:bodyPr/>
          <a:lstStyle/>
          <a:p>
            <a:r>
              <a:rPr lang="en-US"/>
              <a:t>4/13/2021</a:t>
            </a:r>
          </a:p>
        </p:txBody>
      </p:sp>
      <p:sp>
        <p:nvSpPr>
          <p:cNvPr id="3" name="Footer Placeholder 2">
            <a:extLst>
              <a:ext uri="{FF2B5EF4-FFF2-40B4-BE49-F238E27FC236}">
                <a16:creationId xmlns:a16="http://schemas.microsoft.com/office/drawing/2014/main" id="{094EB690-1CDF-4B43-B1CB-C46B2EB54DA6}"/>
              </a:ext>
            </a:extLst>
          </p:cNvPr>
          <p:cNvSpPr>
            <a:spLocks noGrp="1"/>
          </p:cNvSpPr>
          <p:nvPr>
            <p:ph type="ftr" sz="quarter" idx="11"/>
          </p:nvPr>
        </p:nvSpPr>
        <p:spPr/>
        <p:txBody>
          <a:bodyPr/>
          <a:lstStyle/>
          <a:p>
            <a:r>
              <a:rPr lang="en-US"/>
              <a:t>Noah Gula, gula.8@osu.edu</a:t>
            </a:r>
          </a:p>
        </p:txBody>
      </p:sp>
      <p:sp>
        <p:nvSpPr>
          <p:cNvPr id="4" name="Slide Number Placeholder 3">
            <a:extLst>
              <a:ext uri="{FF2B5EF4-FFF2-40B4-BE49-F238E27FC236}">
                <a16:creationId xmlns:a16="http://schemas.microsoft.com/office/drawing/2014/main" id="{B8ABAD76-0295-49E0-A5DC-BC3DBD4DF78D}"/>
              </a:ext>
            </a:extLst>
          </p:cNvPr>
          <p:cNvSpPr>
            <a:spLocks noGrp="1"/>
          </p:cNvSpPr>
          <p:nvPr>
            <p:ph type="sldNum" sz="quarter" idx="12"/>
          </p:nvPr>
        </p:nvSpPr>
        <p:spPr/>
        <p:txBody>
          <a:bodyPr/>
          <a:lstStyle/>
          <a:p>
            <a:fld id="{330EA680-D336-4FF7-8B7A-9848BB0A1C32}" type="slidenum">
              <a:rPr lang="en-US" smtClean="0"/>
              <a:t>13</a:t>
            </a:fld>
            <a:endParaRPr lang="en-US"/>
          </a:p>
        </p:txBody>
      </p:sp>
      <p:sp>
        <p:nvSpPr>
          <p:cNvPr id="5" name="Title 4">
            <a:extLst>
              <a:ext uri="{FF2B5EF4-FFF2-40B4-BE49-F238E27FC236}">
                <a16:creationId xmlns:a16="http://schemas.microsoft.com/office/drawing/2014/main" id="{DD91E100-7133-4857-BAAF-BE170E7B2DAC}"/>
              </a:ext>
            </a:extLst>
          </p:cNvPr>
          <p:cNvSpPr>
            <a:spLocks noGrp="1"/>
          </p:cNvSpPr>
          <p:nvPr>
            <p:ph type="title"/>
          </p:nvPr>
        </p:nvSpPr>
        <p:spPr/>
        <p:txBody>
          <a:bodyPr/>
          <a:lstStyle/>
          <a:p>
            <a:r>
              <a:rPr lang="en-US" dirty="0"/>
              <a:t>Cross-Section of the NERVA Core [4]</a:t>
            </a:r>
          </a:p>
        </p:txBody>
      </p:sp>
      <p:sp>
        <p:nvSpPr>
          <p:cNvPr id="6" name="Text Placeholder 5">
            <a:extLst>
              <a:ext uri="{FF2B5EF4-FFF2-40B4-BE49-F238E27FC236}">
                <a16:creationId xmlns:a16="http://schemas.microsoft.com/office/drawing/2014/main" id="{06969A5B-ED44-47A8-9D63-E0894A308F85}"/>
              </a:ext>
            </a:extLst>
          </p:cNvPr>
          <p:cNvSpPr>
            <a:spLocks noGrp="1"/>
          </p:cNvSpPr>
          <p:nvPr>
            <p:ph type="body" sz="quarter" idx="13"/>
          </p:nvPr>
        </p:nvSpPr>
        <p:spPr/>
        <p:txBody>
          <a:bodyPr/>
          <a:lstStyle/>
          <a:p>
            <a:r>
              <a:rPr lang="en-US" dirty="0"/>
              <a:t>NTP at OSU</a:t>
            </a:r>
          </a:p>
        </p:txBody>
      </p:sp>
      <p:pic>
        <p:nvPicPr>
          <p:cNvPr id="4098" name="Picture 2">
            <a:extLst>
              <a:ext uri="{FF2B5EF4-FFF2-40B4-BE49-F238E27FC236}">
                <a16:creationId xmlns:a16="http://schemas.microsoft.com/office/drawing/2014/main" id="{5F6EA436-343D-461C-8173-EF1B393767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0880" y="1012425"/>
            <a:ext cx="5730240" cy="53558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15728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9ACD0A-6BD7-47F4-B682-98DA177BF557}"/>
              </a:ext>
            </a:extLst>
          </p:cNvPr>
          <p:cNvSpPr>
            <a:spLocks noGrp="1"/>
          </p:cNvSpPr>
          <p:nvPr>
            <p:ph type="body" sz="half" idx="2"/>
          </p:nvPr>
        </p:nvSpPr>
        <p:spPr>
          <a:xfrm>
            <a:off x="276225" y="1271591"/>
            <a:ext cx="6327775" cy="4922039"/>
          </a:xfrm>
        </p:spPr>
        <p:txBody>
          <a:bodyPr>
            <a:normAutofit/>
          </a:bodyPr>
          <a:lstStyle/>
          <a:p>
            <a:pPr marL="285750" indent="-285750">
              <a:buFont typeface="Arial" panose="020B0604020202020204" pitchFamily="34" charset="0"/>
              <a:buChar char="•"/>
            </a:pPr>
            <a:r>
              <a:rPr lang="en-US" sz="2000" dirty="0"/>
              <a:t>In the NERVA HEU reactor core, each tie tube is surrounded by six fuel elements.</a:t>
            </a:r>
          </a:p>
          <a:p>
            <a:pPr marL="285750" indent="-285750">
              <a:buFont typeface="Arial" panose="020B0604020202020204" pitchFamily="34" charset="0"/>
              <a:buChar char="•"/>
            </a:pPr>
            <a:r>
              <a:rPr lang="en-US" sz="2000" dirty="0"/>
              <a:t>It servers three purposes:</a:t>
            </a:r>
          </a:p>
          <a:p>
            <a:pPr marL="742950" lvl="1" indent="-285750">
              <a:buFont typeface="Arial" panose="020B0604020202020204" pitchFamily="34" charset="0"/>
              <a:buChar char="•"/>
            </a:pPr>
            <a:r>
              <a:rPr lang="en-US" sz="1800" dirty="0"/>
              <a:t>To provide structural integrity to the core</a:t>
            </a:r>
          </a:p>
          <a:p>
            <a:pPr marL="742950" lvl="1" indent="-285750">
              <a:buFont typeface="Arial" panose="020B0604020202020204" pitchFamily="34" charset="0"/>
              <a:buChar char="•"/>
            </a:pPr>
            <a:r>
              <a:rPr lang="en-US" sz="1800" dirty="0"/>
              <a:t>To increase the enthalpy of the hydrogen before it goes to the turbine, and</a:t>
            </a:r>
          </a:p>
          <a:p>
            <a:pPr marL="742950" lvl="1" indent="-285750">
              <a:buFont typeface="Arial" panose="020B0604020202020204" pitchFamily="34" charset="0"/>
              <a:buChar char="•"/>
            </a:pPr>
            <a:r>
              <a:rPr lang="en-US" sz="1800" dirty="0"/>
              <a:t>To provide some amount of neutronic moderation.</a:t>
            </a:r>
          </a:p>
          <a:p>
            <a:pPr marL="285750" indent="-285750">
              <a:buFont typeface="Arial" panose="020B0604020202020204" pitchFamily="34" charset="0"/>
              <a:buChar char="•"/>
            </a:pPr>
            <a:r>
              <a:rPr lang="en-US" sz="2000" dirty="0"/>
              <a:t>Hydrogen flows through the inner tie tube, turns around at the bottom, and flows back up through the outer tie tube.</a:t>
            </a:r>
          </a:p>
        </p:txBody>
      </p:sp>
      <p:sp>
        <p:nvSpPr>
          <p:cNvPr id="4" name="Date Placeholder 3">
            <a:extLst>
              <a:ext uri="{FF2B5EF4-FFF2-40B4-BE49-F238E27FC236}">
                <a16:creationId xmlns:a16="http://schemas.microsoft.com/office/drawing/2014/main" id="{AB229C98-4981-4E9A-80C2-7512F6087AF5}"/>
              </a:ext>
            </a:extLst>
          </p:cNvPr>
          <p:cNvSpPr>
            <a:spLocks noGrp="1"/>
          </p:cNvSpPr>
          <p:nvPr>
            <p:ph type="dt" sz="half" idx="10"/>
          </p:nvPr>
        </p:nvSpPr>
        <p:spPr/>
        <p:txBody>
          <a:bodyPr/>
          <a:lstStyle/>
          <a:p>
            <a:r>
              <a:rPr lang="en-US"/>
              <a:t>4/13/2021</a:t>
            </a:r>
          </a:p>
        </p:txBody>
      </p:sp>
      <p:sp>
        <p:nvSpPr>
          <p:cNvPr id="5" name="Footer Placeholder 4">
            <a:extLst>
              <a:ext uri="{FF2B5EF4-FFF2-40B4-BE49-F238E27FC236}">
                <a16:creationId xmlns:a16="http://schemas.microsoft.com/office/drawing/2014/main" id="{6045F35A-CF93-4171-AF8D-AFABE65771D7}"/>
              </a:ext>
            </a:extLst>
          </p:cNvPr>
          <p:cNvSpPr>
            <a:spLocks noGrp="1"/>
          </p:cNvSpPr>
          <p:nvPr>
            <p:ph type="ftr" sz="quarter" idx="11"/>
          </p:nvPr>
        </p:nvSpPr>
        <p:spPr/>
        <p:txBody>
          <a:bodyPr/>
          <a:lstStyle/>
          <a:p>
            <a:r>
              <a:rPr lang="en-US"/>
              <a:t>Noah Gula, gula.8@osu.edu</a:t>
            </a:r>
          </a:p>
        </p:txBody>
      </p:sp>
      <p:sp>
        <p:nvSpPr>
          <p:cNvPr id="6" name="Slide Number Placeholder 5">
            <a:extLst>
              <a:ext uri="{FF2B5EF4-FFF2-40B4-BE49-F238E27FC236}">
                <a16:creationId xmlns:a16="http://schemas.microsoft.com/office/drawing/2014/main" id="{5BA0FB8C-76AC-413C-8BD0-7D1B7E35E8AA}"/>
              </a:ext>
            </a:extLst>
          </p:cNvPr>
          <p:cNvSpPr>
            <a:spLocks noGrp="1"/>
          </p:cNvSpPr>
          <p:nvPr>
            <p:ph type="sldNum" sz="quarter" idx="12"/>
          </p:nvPr>
        </p:nvSpPr>
        <p:spPr/>
        <p:txBody>
          <a:bodyPr/>
          <a:lstStyle/>
          <a:p>
            <a:fld id="{330EA680-D336-4FF7-8B7A-9848BB0A1C32}" type="slidenum">
              <a:rPr lang="en-US" smtClean="0"/>
              <a:t>14</a:t>
            </a:fld>
            <a:endParaRPr lang="en-US"/>
          </a:p>
        </p:txBody>
      </p:sp>
      <p:sp>
        <p:nvSpPr>
          <p:cNvPr id="7" name="Title 6">
            <a:extLst>
              <a:ext uri="{FF2B5EF4-FFF2-40B4-BE49-F238E27FC236}">
                <a16:creationId xmlns:a16="http://schemas.microsoft.com/office/drawing/2014/main" id="{D7BF0E8A-0A0D-459A-86C2-45C2D7F77B29}"/>
              </a:ext>
            </a:extLst>
          </p:cNvPr>
          <p:cNvSpPr>
            <a:spLocks noGrp="1"/>
          </p:cNvSpPr>
          <p:nvPr>
            <p:ph type="title"/>
          </p:nvPr>
        </p:nvSpPr>
        <p:spPr/>
        <p:txBody>
          <a:bodyPr/>
          <a:lstStyle/>
          <a:p>
            <a:r>
              <a:rPr lang="en-US" dirty="0"/>
              <a:t>Tie Tube Detail</a:t>
            </a:r>
          </a:p>
        </p:txBody>
      </p:sp>
      <p:sp>
        <p:nvSpPr>
          <p:cNvPr id="8" name="Text Placeholder 7">
            <a:extLst>
              <a:ext uri="{FF2B5EF4-FFF2-40B4-BE49-F238E27FC236}">
                <a16:creationId xmlns:a16="http://schemas.microsoft.com/office/drawing/2014/main" id="{62A17C7F-F336-4372-9323-30C531C5485C}"/>
              </a:ext>
            </a:extLst>
          </p:cNvPr>
          <p:cNvSpPr>
            <a:spLocks noGrp="1"/>
          </p:cNvSpPr>
          <p:nvPr>
            <p:ph type="body" sz="quarter" idx="13"/>
          </p:nvPr>
        </p:nvSpPr>
        <p:spPr/>
        <p:txBody>
          <a:bodyPr/>
          <a:lstStyle/>
          <a:p>
            <a:r>
              <a:rPr lang="en-US" dirty="0"/>
              <a:t>NTP at OSU</a:t>
            </a:r>
          </a:p>
        </p:txBody>
      </p:sp>
      <p:pic>
        <p:nvPicPr>
          <p:cNvPr id="9" name="Picture 2">
            <a:extLst>
              <a:ext uri="{FF2B5EF4-FFF2-40B4-BE49-F238E27FC236}">
                <a16:creationId xmlns:a16="http://schemas.microsoft.com/office/drawing/2014/main" id="{656934F5-45C3-4495-B756-7F0EF41546D3}"/>
              </a:ext>
            </a:extLst>
          </p:cNvPr>
          <p:cNvPicPr>
            <a:picLocks noGrp="1" noChangeAspect="1" noChangeArrowheads="1"/>
          </p:cNvPicPr>
          <p:nvPr>
            <p:ph type="pic" idx="1"/>
          </p:nvPr>
        </p:nvPicPr>
        <p:blipFill rotWithShape="1">
          <a:blip r:embed="rId2">
            <a:extLst>
              <a:ext uri="{28A0092B-C50C-407E-A947-70E740481C1C}">
                <a14:useLocalDpi xmlns:a14="http://schemas.microsoft.com/office/drawing/2010/main" val="0"/>
              </a:ext>
            </a:extLst>
          </a:blip>
          <a:srcRect t="825" b="802"/>
          <a:stretch/>
        </p:blipFill>
        <p:spPr bwMode="auto">
          <a:xfrm>
            <a:off x="7019926" y="998001"/>
            <a:ext cx="2867024" cy="5471598"/>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4D85E06E-BC1C-4381-9D06-BB37B53A5FEB}"/>
              </a:ext>
            </a:extLst>
          </p:cNvPr>
          <p:cNvSpPr txBox="1"/>
          <p:nvPr/>
        </p:nvSpPr>
        <p:spPr>
          <a:xfrm>
            <a:off x="7930924" y="6356350"/>
            <a:ext cx="522514" cy="369332"/>
          </a:xfrm>
          <a:prstGeom prst="rect">
            <a:avLst/>
          </a:prstGeom>
          <a:noFill/>
        </p:spPr>
        <p:txBody>
          <a:bodyPr wrap="square" rtlCol="0">
            <a:spAutoFit/>
          </a:bodyPr>
          <a:lstStyle/>
          <a:p>
            <a:r>
              <a:rPr lang="en-US" dirty="0">
                <a:latin typeface="Arial Nova" panose="020B0504020202020204" pitchFamily="34" charset="0"/>
              </a:rPr>
              <a:t>[5]</a:t>
            </a:r>
          </a:p>
        </p:txBody>
      </p:sp>
    </p:spTree>
    <p:extLst>
      <p:ext uri="{BB962C8B-B14F-4D97-AF65-F5344CB8AC3E}">
        <p14:creationId xmlns:p14="http://schemas.microsoft.com/office/powerpoint/2010/main" val="22789073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FCFC03C-1499-4ADE-BF45-DB81262FDE25}"/>
              </a:ext>
            </a:extLst>
          </p:cNvPr>
          <p:cNvSpPr>
            <a:spLocks noGrp="1"/>
          </p:cNvSpPr>
          <p:nvPr>
            <p:ph type="body" sz="half" idx="2"/>
          </p:nvPr>
        </p:nvSpPr>
        <p:spPr/>
        <p:txBody>
          <a:bodyPr>
            <a:normAutofit/>
          </a:bodyPr>
          <a:lstStyle/>
          <a:p>
            <a:pPr marL="342900" indent="-342900">
              <a:buFont typeface="Arial" panose="020B0604020202020204" pitchFamily="34" charset="0"/>
              <a:buChar char="•"/>
            </a:pPr>
            <a:r>
              <a:rPr lang="en-US" sz="2000" dirty="0"/>
              <a:t>In a chemical rocket engine, when you stop the flow of propellant, the combustion stops.</a:t>
            </a:r>
          </a:p>
          <a:p>
            <a:pPr marL="342900" indent="-342900">
              <a:buFont typeface="Arial" panose="020B0604020202020204" pitchFamily="34" charset="0"/>
              <a:buChar char="•"/>
            </a:pPr>
            <a:r>
              <a:rPr lang="en-US" sz="2000" dirty="0"/>
              <a:t>When the combustion stops, the generation of heat in the engine stops.</a:t>
            </a:r>
          </a:p>
          <a:p>
            <a:pPr marL="342900" indent="-342900">
              <a:buFont typeface="Arial" panose="020B0604020202020204" pitchFamily="34" charset="0"/>
              <a:buChar char="•"/>
            </a:pPr>
            <a:r>
              <a:rPr lang="en-US" sz="2000" dirty="0"/>
              <a:t>In NTP, a nuclear reactor continues to emit “decay heat” for a </a:t>
            </a:r>
            <a:r>
              <a:rPr lang="en-US" sz="2000" i="1" dirty="0"/>
              <a:t>long</a:t>
            </a:r>
            <a:r>
              <a:rPr lang="en-US" sz="2000" dirty="0"/>
              <a:t> time after it is “turned off.”</a:t>
            </a:r>
          </a:p>
          <a:p>
            <a:pPr marL="342900" indent="-342900">
              <a:buFont typeface="Arial" panose="020B0604020202020204" pitchFamily="34" charset="0"/>
              <a:buChar char="•"/>
            </a:pPr>
            <a:r>
              <a:rPr lang="en-US" sz="2000" dirty="0"/>
              <a:t>If this decay heat is not delt with, the engine will melt.</a:t>
            </a:r>
          </a:p>
        </p:txBody>
      </p:sp>
      <p:sp>
        <p:nvSpPr>
          <p:cNvPr id="4" name="Date Placeholder 3">
            <a:extLst>
              <a:ext uri="{FF2B5EF4-FFF2-40B4-BE49-F238E27FC236}">
                <a16:creationId xmlns:a16="http://schemas.microsoft.com/office/drawing/2014/main" id="{C656628D-878C-4083-A8F5-569337B66128}"/>
              </a:ext>
            </a:extLst>
          </p:cNvPr>
          <p:cNvSpPr>
            <a:spLocks noGrp="1"/>
          </p:cNvSpPr>
          <p:nvPr>
            <p:ph type="dt" sz="half" idx="10"/>
          </p:nvPr>
        </p:nvSpPr>
        <p:spPr/>
        <p:txBody>
          <a:bodyPr/>
          <a:lstStyle/>
          <a:p>
            <a:r>
              <a:rPr lang="en-US"/>
              <a:t>4/13/2021</a:t>
            </a:r>
          </a:p>
        </p:txBody>
      </p:sp>
      <p:sp>
        <p:nvSpPr>
          <p:cNvPr id="5" name="Footer Placeholder 4">
            <a:extLst>
              <a:ext uri="{FF2B5EF4-FFF2-40B4-BE49-F238E27FC236}">
                <a16:creationId xmlns:a16="http://schemas.microsoft.com/office/drawing/2014/main" id="{3D243D7F-6B82-4811-B702-A69B55C36423}"/>
              </a:ext>
            </a:extLst>
          </p:cNvPr>
          <p:cNvSpPr>
            <a:spLocks noGrp="1"/>
          </p:cNvSpPr>
          <p:nvPr>
            <p:ph type="ftr" sz="quarter" idx="11"/>
          </p:nvPr>
        </p:nvSpPr>
        <p:spPr/>
        <p:txBody>
          <a:bodyPr/>
          <a:lstStyle/>
          <a:p>
            <a:r>
              <a:rPr lang="en-US"/>
              <a:t>Noah Gula, gula.8@osu.edu</a:t>
            </a:r>
          </a:p>
        </p:txBody>
      </p:sp>
      <p:sp>
        <p:nvSpPr>
          <p:cNvPr id="6" name="Slide Number Placeholder 5">
            <a:extLst>
              <a:ext uri="{FF2B5EF4-FFF2-40B4-BE49-F238E27FC236}">
                <a16:creationId xmlns:a16="http://schemas.microsoft.com/office/drawing/2014/main" id="{A936FA5F-796D-40D7-BE65-80135F6D6052}"/>
              </a:ext>
            </a:extLst>
          </p:cNvPr>
          <p:cNvSpPr>
            <a:spLocks noGrp="1"/>
          </p:cNvSpPr>
          <p:nvPr>
            <p:ph type="sldNum" sz="quarter" idx="12"/>
          </p:nvPr>
        </p:nvSpPr>
        <p:spPr/>
        <p:txBody>
          <a:bodyPr/>
          <a:lstStyle/>
          <a:p>
            <a:fld id="{330EA680-D336-4FF7-8B7A-9848BB0A1C32}" type="slidenum">
              <a:rPr lang="en-US" smtClean="0"/>
              <a:t>15</a:t>
            </a:fld>
            <a:endParaRPr lang="en-US"/>
          </a:p>
        </p:txBody>
      </p:sp>
      <p:sp>
        <p:nvSpPr>
          <p:cNvPr id="7" name="Title 6">
            <a:extLst>
              <a:ext uri="{FF2B5EF4-FFF2-40B4-BE49-F238E27FC236}">
                <a16:creationId xmlns:a16="http://schemas.microsoft.com/office/drawing/2014/main" id="{B3DD71DC-BB09-45CE-874D-B8FB0F8C19AD}"/>
              </a:ext>
            </a:extLst>
          </p:cNvPr>
          <p:cNvSpPr>
            <a:spLocks noGrp="1"/>
          </p:cNvSpPr>
          <p:nvPr>
            <p:ph type="title"/>
          </p:nvPr>
        </p:nvSpPr>
        <p:spPr/>
        <p:txBody>
          <a:bodyPr/>
          <a:lstStyle/>
          <a:p>
            <a:r>
              <a:rPr lang="en-US" dirty="0"/>
              <a:t>How is NTP different than chemical?</a:t>
            </a:r>
          </a:p>
        </p:txBody>
      </p:sp>
      <p:sp>
        <p:nvSpPr>
          <p:cNvPr id="8" name="Text Placeholder 7">
            <a:extLst>
              <a:ext uri="{FF2B5EF4-FFF2-40B4-BE49-F238E27FC236}">
                <a16:creationId xmlns:a16="http://schemas.microsoft.com/office/drawing/2014/main" id="{B6E6D36A-0476-4AF9-BF18-594CB72B10DF}"/>
              </a:ext>
            </a:extLst>
          </p:cNvPr>
          <p:cNvSpPr>
            <a:spLocks noGrp="1"/>
          </p:cNvSpPr>
          <p:nvPr>
            <p:ph type="body" sz="quarter" idx="13"/>
          </p:nvPr>
        </p:nvSpPr>
        <p:spPr/>
        <p:txBody>
          <a:bodyPr/>
          <a:lstStyle/>
          <a:p>
            <a:r>
              <a:rPr lang="en-US" dirty="0"/>
              <a:t>NTP at OSU</a:t>
            </a:r>
          </a:p>
        </p:txBody>
      </p:sp>
      <p:pic>
        <p:nvPicPr>
          <p:cNvPr id="9" name="Picture Placeholder 8">
            <a:extLst>
              <a:ext uri="{FF2B5EF4-FFF2-40B4-BE49-F238E27FC236}">
                <a16:creationId xmlns:a16="http://schemas.microsoft.com/office/drawing/2014/main" id="{F66F9405-649E-40A6-BC40-303E644E923D}"/>
              </a:ext>
            </a:extLst>
          </p:cNvPr>
          <p:cNvPicPr>
            <a:picLocks noGrp="1" noChangeAspect="1"/>
          </p:cNvPicPr>
          <p:nvPr>
            <p:ph type="pic" idx="1"/>
          </p:nvPr>
        </p:nvPicPr>
        <p:blipFill rotWithShape="1">
          <a:blip r:embed="rId2"/>
          <a:srcRect t="2374" b="-791"/>
          <a:stretch/>
        </p:blipFill>
        <p:spPr>
          <a:xfrm>
            <a:off x="5019675" y="1271588"/>
            <a:ext cx="6867525" cy="5084762"/>
          </a:xfrm>
          <a:prstGeom prst="rect">
            <a:avLst/>
          </a:prstGeom>
        </p:spPr>
      </p:pic>
    </p:spTree>
    <p:extLst>
      <p:ext uri="{BB962C8B-B14F-4D97-AF65-F5344CB8AC3E}">
        <p14:creationId xmlns:p14="http://schemas.microsoft.com/office/powerpoint/2010/main" val="30416678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descr="A close-up of a person holding a syringe&#10;&#10;Description automatically generated with low confidence">
            <a:extLst>
              <a:ext uri="{FF2B5EF4-FFF2-40B4-BE49-F238E27FC236}">
                <a16:creationId xmlns:a16="http://schemas.microsoft.com/office/drawing/2014/main" id="{8CED1D63-46FA-4A86-9BD8-361BE45D7E03}"/>
              </a:ext>
            </a:extLst>
          </p:cNvPr>
          <p:cNvPicPr>
            <a:picLocks noGrp="1" noChangeAspect="1"/>
          </p:cNvPicPr>
          <p:nvPr>
            <p:ph type="pic" idx="1"/>
          </p:nvPr>
        </p:nvPicPr>
        <p:blipFill rotWithShape="1">
          <a:blip r:embed="rId2">
            <a:extLst>
              <a:ext uri="{28A0092B-C50C-407E-A947-70E740481C1C}">
                <a14:useLocalDpi xmlns:a14="http://schemas.microsoft.com/office/drawing/2010/main" val="0"/>
              </a:ext>
            </a:extLst>
          </a:blip>
          <a:srcRect l="8581" r="7196"/>
          <a:stretch/>
        </p:blipFill>
        <p:spPr>
          <a:xfrm>
            <a:off x="4673600" y="1308920"/>
            <a:ext cx="7518400" cy="4602196"/>
          </a:xfrm>
        </p:spPr>
      </p:pic>
      <p:sp>
        <p:nvSpPr>
          <p:cNvPr id="3" name="Text Placeholder 2">
            <a:extLst>
              <a:ext uri="{FF2B5EF4-FFF2-40B4-BE49-F238E27FC236}">
                <a16:creationId xmlns:a16="http://schemas.microsoft.com/office/drawing/2014/main" id="{D35C516F-CBB9-4EB2-B505-6F1EF9275EFB}"/>
              </a:ext>
            </a:extLst>
          </p:cNvPr>
          <p:cNvSpPr>
            <a:spLocks noGrp="1"/>
          </p:cNvSpPr>
          <p:nvPr>
            <p:ph type="body" sz="half" idx="2"/>
          </p:nvPr>
        </p:nvSpPr>
        <p:spPr>
          <a:xfrm>
            <a:off x="0" y="1271591"/>
            <a:ext cx="4673600" cy="4922039"/>
          </a:xfrm>
        </p:spPr>
        <p:txBody>
          <a:bodyPr>
            <a:normAutofit/>
          </a:bodyPr>
          <a:lstStyle/>
          <a:p>
            <a:pPr marL="342900" indent="-342900">
              <a:buFont typeface="Arial" panose="020B0604020202020204" pitchFamily="34" charset="0"/>
              <a:buChar char="•"/>
            </a:pPr>
            <a:r>
              <a:rPr lang="en-US" sz="2000" dirty="0"/>
              <a:t>You must continue flowing hydrogen through the tie tubes in order to carry the decay heat away.</a:t>
            </a:r>
          </a:p>
          <a:p>
            <a:pPr marL="342900" indent="-342900">
              <a:buFont typeface="Arial" panose="020B0604020202020204" pitchFamily="34" charset="0"/>
              <a:buChar char="•"/>
            </a:pPr>
            <a:r>
              <a:rPr lang="en-US" sz="2000" dirty="0"/>
              <a:t>But it doesn’t all have to be wasted!</a:t>
            </a:r>
          </a:p>
          <a:p>
            <a:pPr marL="800100" lvl="1" indent="-342900">
              <a:buFont typeface="Arial" panose="020B0604020202020204" pitchFamily="34" charset="0"/>
              <a:buChar char="•"/>
            </a:pPr>
            <a:r>
              <a:rPr lang="en-US" sz="1600" dirty="0"/>
              <a:t>Instead of dumping overboard, make it a closed loop and use it to generate electricity (J. Clark, J. Plank)</a:t>
            </a:r>
          </a:p>
          <a:p>
            <a:pPr marL="800100" lvl="1" indent="-342900">
              <a:buFont typeface="Arial" panose="020B0604020202020204" pitchFamily="34" charset="0"/>
              <a:buChar char="•"/>
            </a:pPr>
            <a:r>
              <a:rPr lang="en-US" sz="1600" dirty="0"/>
              <a:t>It can still go through the nozzle and therefore contributes to thrust (D. Scott, J. Plank)</a:t>
            </a:r>
          </a:p>
          <a:p>
            <a:pPr marL="342900" indent="-342900">
              <a:buFont typeface="Arial" panose="020B0604020202020204" pitchFamily="34" charset="0"/>
              <a:buChar char="•"/>
            </a:pPr>
            <a:r>
              <a:rPr lang="en-US" sz="1800" dirty="0"/>
              <a:t>How do you know what amount of hydrogen is required to maintain the integrity of the engine? (J. Plank, N. Gula)</a:t>
            </a:r>
          </a:p>
        </p:txBody>
      </p:sp>
      <p:sp>
        <p:nvSpPr>
          <p:cNvPr id="4" name="Date Placeholder 3">
            <a:extLst>
              <a:ext uri="{FF2B5EF4-FFF2-40B4-BE49-F238E27FC236}">
                <a16:creationId xmlns:a16="http://schemas.microsoft.com/office/drawing/2014/main" id="{484830DB-B283-42EA-A304-0A8F6D690479}"/>
              </a:ext>
            </a:extLst>
          </p:cNvPr>
          <p:cNvSpPr>
            <a:spLocks noGrp="1"/>
          </p:cNvSpPr>
          <p:nvPr>
            <p:ph type="dt" sz="half" idx="10"/>
          </p:nvPr>
        </p:nvSpPr>
        <p:spPr/>
        <p:txBody>
          <a:bodyPr/>
          <a:lstStyle/>
          <a:p>
            <a:r>
              <a:rPr lang="en-US"/>
              <a:t>4/13/2021</a:t>
            </a:r>
          </a:p>
        </p:txBody>
      </p:sp>
      <p:sp>
        <p:nvSpPr>
          <p:cNvPr id="5" name="Footer Placeholder 4">
            <a:extLst>
              <a:ext uri="{FF2B5EF4-FFF2-40B4-BE49-F238E27FC236}">
                <a16:creationId xmlns:a16="http://schemas.microsoft.com/office/drawing/2014/main" id="{F94CFD49-F3B0-4741-B015-EDCB314E7322}"/>
              </a:ext>
            </a:extLst>
          </p:cNvPr>
          <p:cNvSpPr>
            <a:spLocks noGrp="1"/>
          </p:cNvSpPr>
          <p:nvPr>
            <p:ph type="ftr" sz="quarter" idx="11"/>
          </p:nvPr>
        </p:nvSpPr>
        <p:spPr/>
        <p:txBody>
          <a:bodyPr/>
          <a:lstStyle/>
          <a:p>
            <a:r>
              <a:rPr lang="en-US"/>
              <a:t>Noah Gula, gula.8@osu.edu</a:t>
            </a:r>
          </a:p>
        </p:txBody>
      </p:sp>
      <p:sp>
        <p:nvSpPr>
          <p:cNvPr id="6" name="Slide Number Placeholder 5">
            <a:extLst>
              <a:ext uri="{FF2B5EF4-FFF2-40B4-BE49-F238E27FC236}">
                <a16:creationId xmlns:a16="http://schemas.microsoft.com/office/drawing/2014/main" id="{E916B8C0-6E7A-4C3A-8972-12A6BFC1FBCE}"/>
              </a:ext>
            </a:extLst>
          </p:cNvPr>
          <p:cNvSpPr>
            <a:spLocks noGrp="1"/>
          </p:cNvSpPr>
          <p:nvPr>
            <p:ph type="sldNum" sz="quarter" idx="12"/>
          </p:nvPr>
        </p:nvSpPr>
        <p:spPr/>
        <p:txBody>
          <a:bodyPr/>
          <a:lstStyle/>
          <a:p>
            <a:fld id="{330EA680-D336-4FF7-8B7A-9848BB0A1C32}" type="slidenum">
              <a:rPr lang="en-US" smtClean="0"/>
              <a:t>16</a:t>
            </a:fld>
            <a:endParaRPr lang="en-US"/>
          </a:p>
        </p:txBody>
      </p:sp>
      <p:sp>
        <p:nvSpPr>
          <p:cNvPr id="7" name="Title 6">
            <a:extLst>
              <a:ext uri="{FF2B5EF4-FFF2-40B4-BE49-F238E27FC236}">
                <a16:creationId xmlns:a16="http://schemas.microsoft.com/office/drawing/2014/main" id="{3D2BB99A-338D-49C8-84EB-CD33AAD28891}"/>
              </a:ext>
            </a:extLst>
          </p:cNvPr>
          <p:cNvSpPr>
            <a:spLocks noGrp="1"/>
          </p:cNvSpPr>
          <p:nvPr>
            <p:ph type="title"/>
          </p:nvPr>
        </p:nvSpPr>
        <p:spPr/>
        <p:txBody>
          <a:bodyPr/>
          <a:lstStyle/>
          <a:p>
            <a:r>
              <a:rPr lang="en-US" dirty="0"/>
              <a:t>So how do you deal with the decay heat?</a:t>
            </a:r>
          </a:p>
        </p:txBody>
      </p:sp>
      <p:sp>
        <p:nvSpPr>
          <p:cNvPr id="8" name="Text Placeholder 7">
            <a:extLst>
              <a:ext uri="{FF2B5EF4-FFF2-40B4-BE49-F238E27FC236}">
                <a16:creationId xmlns:a16="http://schemas.microsoft.com/office/drawing/2014/main" id="{4768DD7C-D17C-476E-88DB-CBB64AFDA956}"/>
              </a:ext>
            </a:extLst>
          </p:cNvPr>
          <p:cNvSpPr>
            <a:spLocks noGrp="1"/>
          </p:cNvSpPr>
          <p:nvPr>
            <p:ph type="body" sz="quarter" idx="13"/>
          </p:nvPr>
        </p:nvSpPr>
        <p:spPr/>
        <p:txBody>
          <a:bodyPr/>
          <a:lstStyle/>
          <a:p>
            <a:r>
              <a:rPr lang="en-US" dirty="0"/>
              <a:t>NTP at OSU</a:t>
            </a:r>
          </a:p>
        </p:txBody>
      </p:sp>
      <p:sp>
        <p:nvSpPr>
          <p:cNvPr id="11" name="TextBox 10">
            <a:extLst>
              <a:ext uri="{FF2B5EF4-FFF2-40B4-BE49-F238E27FC236}">
                <a16:creationId xmlns:a16="http://schemas.microsoft.com/office/drawing/2014/main" id="{D61B0557-3E0E-45F8-9034-46E3436839F7}"/>
              </a:ext>
            </a:extLst>
          </p:cNvPr>
          <p:cNvSpPr txBox="1"/>
          <p:nvPr/>
        </p:nvSpPr>
        <p:spPr>
          <a:xfrm>
            <a:off x="4673600" y="5664895"/>
            <a:ext cx="7518400" cy="246221"/>
          </a:xfrm>
          <a:prstGeom prst="rect">
            <a:avLst/>
          </a:prstGeom>
          <a:solidFill>
            <a:srgbClr val="000000">
              <a:alpha val="50196"/>
            </a:srgbClr>
          </a:solidFill>
        </p:spPr>
        <p:txBody>
          <a:bodyPr wrap="square" rtlCol="0">
            <a:spAutoFit/>
          </a:bodyPr>
          <a:lstStyle/>
          <a:p>
            <a:r>
              <a:rPr lang="en-US" sz="1000" dirty="0">
                <a:solidFill>
                  <a:schemeClr val="bg1"/>
                </a:solidFill>
                <a:latin typeface="Arial" panose="020B0604020202020204" pitchFamily="34" charset="0"/>
                <a:cs typeface="Arial" panose="020B0604020202020204" pitchFamily="34" charset="0"/>
              </a:rPr>
              <a:t>NASA. https://www.nasa.gov/centers/glenn/images/content/101877main_BNTR_concept_516x266.jpg</a:t>
            </a:r>
          </a:p>
        </p:txBody>
      </p:sp>
    </p:spTree>
    <p:extLst>
      <p:ext uri="{BB962C8B-B14F-4D97-AF65-F5344CB8AC3E}">
        <p14:creationId xmlns:p14="http://schemas.microsoft.com/office/powerpoint/2010/main" val="5504429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490B203-6EEE-423A-B2FE-61E172260659}"/>
              </a:ext>
            </a:extLst>
          </p:cNvPr>
          <p:cNvSpPr>
            <a:spLocks noGrp="1"/>
          </p:cNvSpPr>
          <p:nvPr>
            <p:ph type="body" sz="half" idx="2"/>
          </p:nvPr>
        </p:nvSpPr>
        <p:spPr/>
        <p:txBody>
          <a:bodyPr>
            <a:normAutofit/>
          </a:bodyPr>
          <a:lstStyle/>
          <a:p>
            <a:pPr marL="285750" indent="-285750">
              <a:buFont typeface="Arial" panose="020B0604020202020204" pitchFamily="34" charset="0"/>
              <a:buChar char="•"/>
            </a:pPr>
            <a:r>
              <a:rPr lang="en-US" sz="2000" dirty="0"/>
              <a:t>To optimize the propellant flow rate, we want to find the minimum mass flow which maintains the moderator temperature below 800 K.</a:t>
            </a:r>
          </a:p>
          <a:p>
            <a:pPr marL="285750" indent="-285750">
              <a:buFont typeface="Arial" panose="020B0604020202020204" pitchFamily="34" charset="0"/>
              <a:buChar char="•"/>
            </a:pPr>
            <a:r>
              <a:rPr lang="en-US" sz="2000" dirty="0"/>
              <a:t>This is accomplished by using real-time simulations (in Ansys, Simulink, etc.).</a:t>
            </a:r>
          </a:p>
          <a:p>
            <a:pPr marL="285750" indent="-285750">
              <a:buFont typeface="Arial" panose="020B0604020202020204" pitchFamily="34" charset="0"/>
              <a:buChar char="•"/>
            </a:pPr>
            <a:r>
              <a:rPr lang="en-US" sz="2000" dirty="0"/>
              <a:t>The temperature of the core, hydrogen pressure, and current mass flow rate are supplied as boundary conditions, and the model tries to figure out what the minimum flow rate is required.</a:t>
            </a:r>
          </a:p>
        </p:txBody>
      </p:sp>
      <p:sp>
        <p:nvSpPr>
          <p:cNvPr id="4" name="Date Placeholder 3">
            <a:extLst>
              <a:ext uri="{FF2B5EF4-FFF2-40B4-BE49-F238E27FC236}">
                <a16:creationId xmlns:a16="http://schemas.microsoft.com/office/drawing/2014/main" id="{AA3B9E0F-A341-4A30-B302-2E4AEA1A875F}"/>
              </a:ext>
            </a:extLst>
          </p:cNvPr>
          <p:cNvSpPr>
            <a:spLocks noGrp="1"/>
          </p:cNvSpPr>
          <p:nvPr>
            <p:ph type="dt" sz="half" idx="10"/>
          </p:nvPr>
        </p:nvSpPr>
        <p:spPr/>
        <p:txBody>
          <a:bodyPr/>
          <a:lstStyle/>
          <a:p>
            <a:r>
              <a:rPr lang="en-US"/>
              <a:t>4/13/2021</a:t>
            </a:r>
          </a:p>
        </p:txBody>
      </p:sp>
      <p:sp>
        <p:nvSpPr>
          <p:cNvPr id="5" name="Footer Placeholder 4">
            <a:extLst>
              <a:ext uri="{FF2B5EF4-FFF2-40B4-BE49-F238E27FC236}">
                <a16:creationId xmlns:a16="http://schemas.microsoft.com/office/drawing/2014/main" id="{10DC990B-D910-4E48-9B97-142CF63AF4B2}"/>
              </a:ext>
            </a:extLst>
          </p:cNvPr>
          <p:cNvSpPr>
            <a:spLocks noGrp="1"/>
          </p:cNvSpPr>
          <p:nvPr>
            <p:ph type="ftr" sz="quarter" idx="11"/>
          </p:nvPr>
        </p:nvSpPr>
        <p:spPr/>
        <p:txBody>
          <a:bodyPr/>
          <a:lstStyle/>
          <a:p>
            <a:r>
              <a:rPr lang="en-US"/>
              <a:t>Noah Gula, gula.8@osu.edu</a:t>
            </a:r>
          </a:p>
        </p:txBody>
      </p:sp>
      <p:sp>
        <p:nvSpPr>
          <p:cNvPr id="6" name="Slide Number Placeholder 5">
            <a:extLst>
              <a:ext uri="{FF2B5EF4-FFF2-40B4-BE49-F238E27FC236}">
                <a16:creationId xmlns:a16="http://schemas.microsoft.com/office/drawing/2014/main" id="{7CD479B8-A289-4FB7-88FF-ADFB44B6AD83}"/>
              </a:ext>
            </a:extLst>
          </p:cNvPr>
          <p:cNvSpPr>
            <a:spLocks noGrp="1"/>
          </p:cNvSpPr>
          <p:nvPr>
            <p:ph type="sldNum" sz="quarter" idx="12"/>
          </p:nvPr>
        </p:nvSpPr>
        <p:spPr/>
        <p:txBody>
          <a:bodyPr/>
          <a:lstStyle/>
          <a:p>
            <a:fld id="{330EA680-D336-4FF7-8B7A-9848BB0A1C32}" type="slidenum">
              <a:rPr lang="en-US" smtClean="0"/>
              <a:t>17</a:t>
            </a:fld>
            <a:endParaRPr lang="en-US"/>
          </a:p>
        </p:txBody>
      </p:sp>
      <p:sp>
        <p:nvSpPr>
          <p:cNvPr id="7" name="Title 6">
            <a:extLst>
              <a:ext uri="{FF2B5EF4-FFF2-40B4-BE49-F238E27FC236}">
                <a16:creationId xmlns:a16="http://schemas.microsoft.com/office/drawing/2014/main" id="{D4C0CF9E-8023-47D5-ADD6-B6B2C29C90DE}"/>
              </a:ext>
            </a:extLst>
          </p:cNvPr>
          <p:cNvSpPr>
            <a:spLocks noGrp="1"/>
          </p:cNvSpPr>
          <p:nvPr>
            <p:ph type="title"/>
          </p:nvPr>
        </p:nvSpPr>
        <p:spPr/>
        <p:txBody>
          <a:bodyPr/>
          <a:lstStyle/>
          <a:p>
            <a:r>
              <a:rPr lang="en-US" dirty="0"/>
              <a:t>Use of real-time simulations [4]</a:t>
            </a:r>
          </a:p>
        </p:txBody>
      </p:sp>
      <p:sp>
        <p:nvSpPr>
          <p:cNvPr id="8" name="Text Placeholder 7">
            <a:extLst>
              <a:ext uri="{FF2B5EF4-FFF2-40B4-BE49-F238E27FC236}">
                <a16:creationId xmlns:a16="http://schemas.microsoft.com/office/drawing/2014/main" id="{1E0AC141-313B-4EE5-B3B6-32429689EF73}"/>
              </a:ext>
            </a:extLst>
          </p:cNvPr>
          <p:cNvSpPr>
            <a:spLocks noGrp="1"/>
          </p:cNvSpPr>
          <p:nvPr>
            <p:ph type="body" sz="quarter" idx="13"/>
          </p:nvPr>
        </p:nvSpPr>
        <p:spPr/>
        <p:txBody>
          <a:bodyPr/>
          <a:lstStyle/>
          <a:p>
            <a:r>
              <a:rPr lang="en-US" dirty="0"/>
              <a:t>NTP at OSU</a:t>
            </a:r>
          </a:p>
        </p:txBody>
      </p:sp>
      <p:pic>
        <p:nvPicPr>
          <p:cNvPr id="9" name="Picture Placeholder 8">
            <a:extLst>
              <a:ext uri="{FF2B5EF4-FFF2-40B4-BE49-F238E27FC236}">
                <a16:creationId xmlns:a16="http://schemas.microsoft.com/office/drawing/2014/main" id="{51DD47DF-28C5-43B5-A182-824D4809084C}"/>
              </a:ext>
            </a:extLst>
          </p:cNvPr>
          <p:cNvPicPr>
            <a:picLocks noGrp="1" noChangeAspect="1"/>
          </p:cNvPicPr>
          <p:nvPr>
            <p:ph type="pic" idx="1"/>
          </p:nvPr>
        </p:nvPicPr>
        <p:blipFill rotWithShape="1">
          <a:blip r:embed="rId2"/>
          <a:srcRect l="606" r="-160"/>
          <a:stretch/>
        </p:blipFill>
        <p:spPr>
          <a:xfrm>
            <a:off x="4772027" y="1271588"/>
            <a:ext cx="7419974" cy="4921250"/>
          </a:xfrm>
          <a:prstGeom prst="rect">
            <a:avLst/>
          </a:prstGeom>
        </p:spPr>
      </p:pic>
    </p:spTree>
    <p:extLst>
      <p:ext uri="{BB962C8B-B14F-4D97-AF65-F5344CB8AC3E}">
        <p14:creationId xmlns:p14="http://schemas.microsoft.com/office/powerpoint/2010/main" val="9846816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3027AAA-29ED-4253-A5A2-7B3B752A9FD8}"/>
              </a:ext>
            </a:extLst>
          </p:cNvPr>
          <p:cNvSpPr>
            <a:spLocks noGrp="1"/>
          </p:cNvSpPr>
          <p:nvPr>
            <p:ph type="body" sz="half" idx="2"/>
          </p:nvPr>
        </p:nvSpPr>
        <p:spPr/>
        <p:txBody>
          <a:bodyPr>
            <a:normAutofit/>
          </a:bodyPr>
          <a:lstStyle/>
          <a:p>
            <a:pPr marL="285750" indent="-285750">
              <a:buFont typeface="Arial" panose="020B0604020202020204" pitchFamily="34" charset="0"/>
              <a:buChar char="•"/>
            </a:pPr>
            <a:r>
              <a:rPr lang="en-US" sz="2000" dirty="0"/>
              <a:t>To optimize the propellant flow rate, we want to find the minimum mass flow which maintains the moderator temperature below 800 K.</a:t>
            </a:r>
          </a:p>
          <a:p>
            <a:pPr marL="285750" indent="-285750">
              <a:buFont typeface="Arial" panose="020B0604020202020204" pitchFamily="34" charset="0"/>
              <a:buChar char="•"/>
            </a:pPr>
            <a:r>
              <a:rPr lang="en-US" sz="2000" dirty="0"/>
              <a:t>This is accomplished by using real-time simulations (in Ansys, Simulink, etc.).</a:t>
            </a:r>
          </a:p>
          <a:p>
            <a:pPr marL="285750" indent="-285750">
              <a:buFont typeface="Arial" panose="020B0604020202020204" pitchFamily="34" charset="0"/>
              <a:buChar char="•"/>
            </a:pPr>
            <a:r>
              <a:rPr lang="en-US" sz="2000" dirty="0"/>
              <a:t>The temperature of the core, hydrogen pressure, and current mass flow rate are supplied as boundary conditions, and the model tries to figure out what the minimum flow rate is required.</a:t>
            </a:r>
          </a:p>
        </p:txBody>
      </p:sp>
      <p:sp>
        <p:nvSpPr>
          <p:cNvPr id="4" name="Date Placeholder 3">
            <a:extLst>
              <a:ext uri="{FF2B5EF4-FFF2-40B4-BE49-F238E27FC236}">
                <a16:creationId xmlns:a16="http://schemas.microsoft.com/office/drawing/2014/main" id="{8B7E687B-2E73-4FF3-B06F-181AF95F9610}"/>
              </a:ext>
            </a:extLst>
          </p:cNvPr>
          <p:cNvSpPr>
            <a:spLocks noGrp="1"/>
          </p:cNvSpPr>
          <p:nvPr>
            <p:ph type="dt" sz="half" idx="10"/>
          </p:nvPr>
        </p:nvSpPr>
        <p:spPr/>
        <p:txBody>
          <a:bodyPr/>
          <a:lstStyle/>
          <a:p>
            <a:r>
              <a:rPr lang="en-US"/>
              <a:t>4/13/2021</a:t>
            </a:r>
          </a:p>
        </p:txBody>
      </p:sp>
      <p:sp>
        <p:nvSpPr>
          <p:cNvPr id="5" name="Footer Placeholder 4">
            <a:extLst>
              <a:ext uri="{FF2B5EF4-FFF2-40B4-BE49-F238E27FC236}">
                <a16:creationId xmlns:a16="http://schemas.microsoft.com/office/drawing/2014/main" id="{D88A1B71-A02C-4DFC-9918-5774A8EEA032}"/>
              </a:ext>
            </a:extLst>
          </p:cNvPr>
          <p:cNvSpPr>
            <a:spLocks noGrp="1"/>
          </p:cNvSpPr>
          <p:nvPr>
            <p:ph type="ftr" sz="quarter" idx="11"/>
          </p:nvPr>
        </p:nvSpPr>
        <p:spPr/>
        <p:txBody>
          <a:bodyPr/>
          <a:lstStyle/>
          <a:p>
            <a:r>
              <a:rPr lang="en-US"/>
              <a:t>Noah Gula, gula.8@osu.edu</a:t>
            </a:r>
          </a:p>
        </p:txBody>
      </p:sp>
      <p:sp>
        <p:nvSpPr>
          <p:cNvPr id="6" name="Slide Number Placeholder 5">
            <a:extLst>
              <a:ext uri="{FF2B5EF4-FFF2-40B4-BE49-F238E27FC236}">
                <a16:creationId xmlns:a16="http://schemas.microsoft.com/office/drawing/2014/main" id="{B6B00FBD-BA2F-40F9-A2C0-23958094799A}"/>
              </a:ext>
            </a:extLst>
          </p:cNvPr>
          <p:cNvSpPr>
            <a:spLocks noGrp="1"/>
          </p:cNvSpPr>
          <p:nvPr>
            <p:ph type="sldNum" sz="quarter" idx="12"/>
          </p:nvPr>
        </p:nvSpPr>
        <p:spPr/>
        <p:txBody>
          <a:bodyPr/>
          <a:lstStyle/>
          <a:p>
            <a:fld id="{330EA680-D336-4FF7-8B7A-9848BB0A1C32}" type="slidenum">
              <a:rPr lang="en-US" smtClean="0"/>
              <a:t>18</a:t>
            </a:fld>
            <a:endParaRPr lang="en-US"/>
          </a:p>
        </p:txBody>
      </p:sp>
      <p:sp>
        <p:nvSpPr>
          <p:cNvPr id="7" name="Title 6">
            <a:extLst>
              <a:ext uri="{FF2B5EF4-FFF2-40B4-BE49-F238E27FC236}">
                <a16:creationId xmlns:a16="http://schemas.microsoft.com/office/drawing/2014/main" id="{7E93EE10-8E15-4709-A75E-C93DB4117B5D}"/>
              </a:ext>
            </a:extLst>
          </p:cNvPr>
          <p:cNvSpPr>
            <a:spLocks noGrp="1"/>
          </p:cNvSpPr>
          <p:nvPr>
            <p:ph type="title"/>
          </p:nvPr>
        </p:nvSpPr>
        <p:spPr/>
        <p:txBody>
          <a:bodyPr/>
          <a:lstStyle/>
          <a:p>
            <a:r>
              <a:rPr lang="en-US" dirty="0"/>
              <a:t>Use of real-time simulations [4]</a:t>
            </a:r>
          </a:p>
        </p:txBody>
      </p:sp>
      <p:sp>
        <p:nvSpPr>
          <p:cNvPr id="8" name="Text Placeholder 7">
            <a:extLst>
              <a:ext uri="{FF2B5EF4-FFF2-40B4-BE49-F238E27FC236}">
                <a16:creationId xmlns:a16="http://schemas.microsoft.com/office/drawing/2014/main" id="{AF6B5B55-5526-4498-BCA0-0B6BE3135FAD}"/>
              </a:ext>
            </a:extLst>
          </p:cNvPr>
          <p:cNvSpPr>
            <a:spLocks noGrp="1"/>
          </p:cNvSpPr>
          <p:nvPr>
            <p:ph type="body" sz="quarter" idx="13"/>
          </p:nvPr>
        </p:nvSpPr>
        <p:spPr/>
        <p:txBody>
          <a:bodyPr/>
          <a:lstStyle/>
          <a:p>
            <a:r>
              <a:rPr lang="en-US" dirty="0"/>
              <a:t>NTP at OSU</a:t>
            </a:r>
          </a:p>
        </p:txBody>
      </p:sp>
      <p:pic>
        <p:nvPicPr>
          <p:cNvPr id="9" name="Picture Placeholder 8">
            <a:extLst>
              <a:ext uri="{FF2B5EF4-FFF2-40B4-BE49-F238E27FC236}">
                <a16:creationId xmlns:a16="http://schemas.microsoft.com/office/drawing/2014/main" id="{69E4140F-6E04-45D3-A638-12462E5328D0}"/>
              </a:ext>
            </a:extLst>
          </p:cNvPr>
          <p:cNvPicPr>
            <a:picLocks noGrp="1" noChangeAspect="1"/>
          </p:cNvPicPr>
          <p:nvPr>
            <p:ph type="pic" idx="1"/>
          </p:nvPr>
        </p:nvPicPr>
        <p:blipFill rotWithShape="1">
          <a:blip r:embed="rId2"/>
          <a:srcRect l="-2346" r="-3159"/>
          <a:stretch/>
        </p:blipFill>
        <p:spPr>
          <a:xfrm>
            <a:off x="4772027" y="1271588"/>
            <a:ext cx="7419974" cy="4921250"/>
          </a:xfrm>
          <a:prstGeom prst="rect">
            <a:avLst/>
          </a:prstGeom>
        </p:spPr>
      </p:pic>
    </p:spTree>
    <p:extLst>
      <p:ext uri="{BB962C8B-B14F-4D97-AF65-F5344CB8AC3E}">
        <p14:creationId xmlns:p14="http://schemas.microsoft.com/office/powerpoint/2010/main" val="2724036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FCFC03C-1499-4ADE-BF45-DB81262FDE25}"/>
              </a:ext>
            </a:extLst>
          </p:cNvPr>
          <p:cNvSpPr>
            <a:spLocks noGrp="1"/>
          </p:cNvSpPr>
          <p:nvPr>
            <p:ph type="body" sz="half" idx="2"/>
          </p:nvPr>
        </p:nvSpPr>
        <p:spPr/>
        <p:txBody>
          <a:bodyPr>
            <a:normAutofit/>
          </a:bodyPr>
          <a:lstStyle/>
          <a:p>
            <a:pPr marL="342900" indent="-342900">
              <a:buFont typeface="Arial" panose="020B0604020202020204" pitchFamily="34" charset="0"/>
              <a:buChar char="•"/>
            </a:pPr>
            <a:r>
              <a:rPr lang="en-US" sz="2000" dirty="0"/>
              <a:t>Jack Plank performed computational simulations and found that up to forty percent of hydrogen could be saved in the cool-down phase (!!!)</a:t>
            </a:r>
          </a:p>
          <a:p>
            <a:pPr marL="342900" indent="-342900">
              <a:buFont typeface="Arial" panose="020B0604020202020204" pitchFamily="34" charset="0"/>
              <a:buChar char="•"/>
            </a:pPr>
            <a:r>
              <a:rPr lang="en-US" sz="2000" dirty="0"/>
              <a:t>But how do we know that the computational model behaved correctly? We need experimental results.</a:t>
            </a:r>
          </a:p>
        </p:txBody>
      </p:sp>
      <p:sp>
        <p:nvSpPr>
          <p:cNvPr id="4" name="Date Placeholder 3">
            <a:extLst>
              <a:ext uri="{FF2B5EF4-FFF2-40B4-BE49-F238E27FC236}">
                <a16:creationId xmlns:a16="http://schemas.microsoft.com/office/drawing/2014/main" id="{C656628D-878C-4083-A8F5-569337B66128}"/>
              </a:ext>
            </a:extLst>
          </p:cNvPr>
          <p:cNvSpPr>
            <a:spLocks noGrp="1"/>
          </p:cNvSpPr>
          <p:nvPr>
            <p:ph type="dt" sz="half" idx="10"/>
          </p:nvPr>
        </p:nvSpPr>
        <p:spPr/>
        <p:txBody>
          <a:bodyPr/>
          <a:lstStyle/>
          <a:p>
            <a:r>
              <a:rPr lang="en-US"/>
              <a:t>4/13/2021</a:t>
            </a:r>
          </a:p>
        </p:txBody>
      </p:sp>
      <p:sp>
        <p:nvSpPr>
          <p:cNvPr id="5" name="Footer Placeholder 4">
            <a:extLst>
              <a:ext uri="{FF2B5EF4-FFF2-40B4-BE49-F238E27FC236}">
                <a16:creationId xmlns:a16="http://schemas.microsoft.com/office/drawing/2014/main" id="{3D243D7F-6B82-4811-B702-A69B55C36423}"/>
              </a:ext>
            </a:extLst>
          </p:cNvPr>
          <p:cNvSpPr>
            <a:spLocks noGrp="1"/>
          </p:cNvSpPr>
          <p:nvPr>
            <p:ph type="ftr" sz="quarter" idx="11"/>
          </p:nvPr>
        </p:nvSpPr>
        <p:spPr/>
        <p:txBody>
          <a:bodyPr/>
          <a:lstStyle/>
          <a:p>
            <a:r>
              <a:rPr lang="en-US"/>
              <a:t>Noah Gula, gula.8@osu.edu</a:t>
            </a:r>
          </a:p>
        </p:txBody>
      </p:sp>
      <p:sp>
        <p:nvSpPr>
          <p:cNvPr id="6" name="Slide Number Placeholder 5">
            <a:extLst>
              <a:ext uri="{FF2B5EF4-FFF2-40B4-BE49-F238E27FC236}">
                <a16:creationId xmlns:a16="http://schemas.microsoft.com/office/drawing/2014/main" id="{A936FA5F-796D-40D7-BE65-80135F6D6052}"/>
              </a:ext>
            </a:extLst>
          </p:cNvPr>
          <p:cNvSpPr>
            <a:spLocks noGrp="1"/>
          </p:cNvSpPr>
          <p:nvPr>
            <p:ph type="sldNum" sz="quarter" idx="12"/>
          </p:nvPr>
        </p:nvSpPr>
        <p:spPr/>
        <p:txBody>
          <a:bodyPr/>
          <a:lstStyle/>
          <a:p>
            <a:fld id="{330EA680-D336-4FF7-8B7A-9848BB0A1C32}" type="slidenum">
              <a:rPr lang="en-US" smtClean="0"/>
              <a:t>19</a:t>
            </a:fld>
            <a:endParaRPr lang="en-US"/>
          </a:p>
        </p:txBody>
      </p:sp>
      <p:sp>
        <p:nvSpPr>
          <p:cNvPr id="7" name="Title 6">
            <a:extLst>
              <a:ext uri="{FF2B5EF4-FFF2-40B4-BE49-F238E27FC236}">
                <a16:creationId xmlns:a16="http://schemas.microsoft.com/office/drawing/2014/main" id="{B3DD71DC-BB09-45CE-874D-B8FB0F8C19AD}"/>
              </a:ext>
            </a:extLst>
          </p:cNvPr>
          <p:cNvSpPr>
            <a:spLocks noGrp="1"/>
          </p:cNvSpPr>
          <p:nvPr>
            <p:ph type="title"/>
          </p:nvPr>
        </p:nvSpPr>
        <p:spPr/>
        <p:txBody>
          <a:bodyPr/>
          <a:lstStyle/>
          <a:p>
            <a:r>
              <a:rPr lang="en-US" dirty="0"/>
              <a:t>Use of real-time simulations [4]</a:t>
            </a:r>
          </a:p>
        </p:txBody>
      </p:sp>
      <p:sp>
        <p:nvSpPr>
          <p:cNvPr id="8" name="Text Placeholder 7">
            <a:extLst>
              <a:ext uri="{FF2B5EF4-FFF2-40B4-BE49-F238E27FC236}">
                <a16:creationId xmlns:a16="http://schemas.microsoft.com/office/drawing/2014/main" id="{B6E6D36A-0476-4AF9-BF18-594CB72B10DF}"/>
              </a:ext>
            </a:extLst>
          </p:cNvPr>
          <p:cNvSpPr>
            <a:spLocks noGrp="1"/>
          </p:cNvSpPr>
          <p:nvPr>
            <p:ph type="body" sz="quarter" idx="13"/>
          </p:nvPr>
        </p:nvSpPr>
        <p:spPr/>
        <p:txBody>
          <a:bodyPr/>
          <a:lstStyle/>
          <a:p>
            <a:r>
              <a:rPr lang="en-US" dirty="0"/>
              <a:t>NTP at OSU</a:t>
            </a:r>
          </a:p>
        </p:txBody>
      </p:sp>
      <p:pic>
        <p:nvPicPr>
          <p:cNvPr id="13" name="Picture Placeholder 12">
            <a:extLst>
              <a:ext uri="{FF2B5EF4-FFF2-40B4-BE49-F238E27FC236}">
                <a16:creationId xmlns:a16="http://schemas.microsoft.com/office/drawing/2014/main" id="{4989C976-F085-49FF-93D5-A6EF5AA99EE0}"/>
              </a:ext>
            </a:extLst>
          </p:cNvPr>
          <p:cNvPicPr>
            <a:picLocks noGrp="1" noChangeAspect="1"/>
          </p:cNvPicPr>
          <p:nvPr>
            <p:ph type="pic" idx="1"/>
          </p:nvPr>
        </p:nvPicPr>
        <p:blipFill rotWithShape="1">
          <a:blip r:embed="rId2"/>
          <a:srcRect t="2227" b="-948"/>
          <a:stretch/>
        </p:blipFill>
        <p:spPr>
          <a:xfrm>
            <a:off x="5019675" y="1271588"/>
            <a:ext cx="6867525" cy="5084762"/>
          </a:xfrm>
          <a:prstGeom prst="rect">
            <a:avLst/>
          </a:prstGeom>
        </p:spPr>
      </p:pic>
    </p:spTree>
    <p:extLst>
      <p:ext uri="{BB962C8B-B14F-4D97-AF65-F5344CB8AC3E}">
        <p14:creationId xmlns:p14="http://schemas.microsoft.com/office/powerpoint/2010/main" val="35258776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869C56B-4E18-47AE-B061-DBECE8FA331D}"/>
              </a:ext>
            </a:extLst>
          </p:cNvPr>
          <p:cNvSpPr>
            <a:spLocks noGrp="1"/>
          </p:cNvSpPr>
          <p:nvPr>
            <p:ph idx="1"/>
          </p:nvPr>
        </p:nvSpPr>
        <p:spPr/>
        <p:txBody>
          <a:bodyPr/>
          <a:lstStyle/>
          <a:p>
            <a:r>
              <a:rPr lang="en-US" dirty="0"/>
              <a:t>A brief history of nuclear thermal propulsion.</a:t>
            </a:r>
          </a:p>
          <a:p>
            <a:pPr lvl="1"/>
            <a:r>
              <a:rPr lang="en-US" dirty="0"/>
              <a:t>When did it all start?</a:t>
            </a:r>
          </a:p>
          <a:p>
            <a:pPr lvl="1"/>
            <a:r>
              <a:rPr lang="en-US" dirty="0"/>
              <a:t>Project Rover and NERVA</a:t>
            </a:r>
          </a:p>
          <a:p>
            <a:pPr lvl="1"/>
            <a:r>
              <a:rPr lang="en-US" dirty="0"/>
              <a:t>Cancelling NERVA</a:t>
            </a:r>
          </a:p>
          <a:p>
            <a:pPr lvl="1"/>
            <a:r>
              <a:rPr lang="en-US" dirty="0"/>
              <a:t>Isn’t NTP dead?</a:t>
            </a:r>
          </a:p>
          <a:p>
            <a:r>
              <a:rPr lang="en-US" dirty="0"/>
              <a:t>How exactly does NTP work?</a:t>
            </a:r>
          </a:p>
          <a:p>
            <a:pPr lvl="1"/>
            <a:r>
              <a:rPr lang="en-US" dirty="0"/>
              <a:t>What are the governing equations and principles?</a:t>
            </a:r>
          </a:p>
          <a:p>
            <a:pPr lvl="1"/>
            <a:r>
              <a:rPr lang="en-US" dirty="0"/>
              <a:t>How does it stack up against other forms of propulsion?</a:t>
            </a:r>
          </a:p>
          <a:p>
            <a:pPr lvl="1"/>
            <a:r>
              <a:rPr lang="en-US" dirty="0"/>
              <a:t>What are the challenges associated with NTP?</a:t>
            </a:r>
          </a:p>
          <a:p>
            <a:pPr lvl="1"/>
            <a:r>
              <a:rPr lang="en-US" dirty="0"/>
              <a:t>What are we doing at OSU to deal with them?</a:t>
            </a:r>
          </a:p>
        </p:txBody>
      </p:sp>
      <p:sp>
        <p:nvSpPr>
          <p:cNvPr id="3" name="Title 2">
            <a:extLst>
              <a:ext uri="{FF2B5EF4-FFF2-40B4-BE49-F238E27FC236}">
                <a16:creationId xmlns:a16="http://schemas.microsoft.com/office/drawing/2014/main" id="{462C3330-B13F-4DCD-8D1D-FE3121FEE172}"/>
              </a:ext>
            </a:extLst>
          </p:cNvPr>
          <p:cNvSpPr>
            <a:spLocks noGrp="1"/>
          </p:cNvSpPr>
          <p:nvPr>
            <p:ph type="title"/>
          </p:nvPr>
        </p:nvSpPr>
        <p:spPr/>
        <p:txBody>
          <a:bodyPr/>
          <a:lstStyle/>
          <a:p>
            <a:r>
              <a:rPr lang="en-US" dirty="0"/>
              <a:t>Presentation Overview</a:t>
            </a:r>
          </a:p>
        </p:txBody>
      </p:sp>
      <p:sp>
        <p:nvSpPr>
          <p:cNvPr id="4" name="Text Placeholder 3">
            <a:extLst>
              <a:ext uri="{FF2B5EF4-FFF2-40B4-BE49-F238E27FC236}">
                <a16:creationId xmlns:a16="http://schemas.microsoft.com/office/drawing/2014/main" id="{1CCEB5DB-CE67-4900-8545-D5410C74AF00}"/>
              </a:ext>
            </a:extLst>
          </p:cNvPr>
          <p:cNvSpPr>
            <a:spLocks noGrp="1"/>
          </p:cNvSpPr>
          <p:nvPr>
            <p:ph type="body" sz="quarter" idx="13"/>
          </p:nvPr>
        </p:nvSpPr>
        <p:spPr/>
        <p:txBody>
          <a:bodyPr/>
          <a:lstStyle/>
          <a:p>
            <a:r>
              <a:rPr lang="en-US" dirty="0"/>
              <a:t>NTP at OSU</a:t>
            </a:r>
          </a:p>
        </p:txBody>
      </p:sp>
      <p:sp>
        <p:nvSpPr>
          <p:cNvPr id="5" name="Date Placeholder 4">
            <a:extLst>
              <a:ext uri="{FF2B5EF4-FFF2-40B4-BE49-F238E27FC236}">
                <a16:creationId xmlns:a16="http://schemas.microsoft.com/office/drawing/2014/main" id="{77B90CC9-ACB4-4AD3-A12D-3DC646E5AF35}"/>
              </a:ext>
            </a:extLst>
          </p:cNvPr>
          <p:cNvSpPr>
            <a:spLocks noGrp="1"/>
          </p:cNvSpPr>
          <p:nvPr>
            <p:ph type="dt" sz="half" idx="10"/>
          </p:nvPr>
        </p:nvSpPr>
        <p:spPr/>
        <p:txBody>
          <a:bodyPr/>
          <a:lstStyle/>
          <a:p>
            <a:r>
              <a:rPr lang="en-US"/>
              <a:t>4/13/2021</a:t>
            </a:r>
            <a:endParaRPr lang="en-US" dirty="0"/>
          </a:p>
        </p:txBody>
      </p:sp>
      <p:sp>
        <p:nvSpPr>
          <p:cNvPr id="6" name="Footer Placeholder 5">
            <a:extLst>
              <a:ext uri="{FF2B5EF4-FFF2-40B4-BE49-F238E27FC236}">
                <a16:creationId xmlns:a16="http://schemas.microsoft.com/office/drawing/2014/main" id="{A03F9955-1205-4AD0-86F3-143C42118E16}"/>
              </a:ext>
            </a:extLst>
          </p:cNvPr>
          <p:cNvSpPr>
            <a:spLocks noGrp="1"/>
          </p:cNvSpPr>
          <p:nvPr>
            <p:ph type="ftr" sz="quarter" idx="11"/>
          </p:nvPr>
        </p:nvSpPr>
        <p:spPr/>
        <p:txBody>
          <a:bodyPr/>
          <a:lstStyle/>
          <a:p>
            <a:r>
              <a:rPr lang="en-US" dirty="0"/>
              <a:t>Noah Gula, gula.8@osu.edu</a:t>
            </a:r>
          </a:p>
        </p:txBody>
      </p:sp>
      <p:sp>
        <p:nvSpPr>
          <p:cNvPr id="7" name="Slide Number Placeholder 6">
            <a:extLst>
              <a:ext uri="{FF2B5EF4-FFF2-40B4-BE49-F238E27FC236}">
                <a16:creationId xmlns:a16="http://schemas.microsoft.com/office/drawing/2014/main" id="{071647B5-ECD7-4DD9-9E2E-CF5C11883EE4}"/>
              </a:ext>
            </a:extLst>
          </p:cNvPr>
          <p:cNvSpPr>
            <a:spLocks noGrp="1"/>
          </p:cNvSpPr>
          <p:nvPr>
            <p:ph type="sldNum" sz="quarter" idx="12"/>
          </p:nvPr>
        </p:nvSpPr>
        <p:spPr/>
        <p:txBody>
          <a:bodyPr/>
          <a:lstStyle/>
          <a:p>
            <a:fld id="{330EA680-D336-4FF7-8B7A-9848BB0A1C32}" type="slidenum">
              <a:rPr lang="en-US" smtClean="0"/>
              <a:pPr/>
              <a:t>2</a:t>
            </a:fld>
            <a:endParaRPr lang="en-US" dirty="0"/>
          </a:p>
        </p:txBody>
      </p:sp>
    </p:spTree>
    <p:extLst>
      <p:ext uri="{BB962C8B-B14F-4D97-AF65-F5344CB8AC3E}">
        <p14:creationId xmlns:p14="http://schemas.microsoft.com/office/powerpoint/2010/main" val="41573059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0417C08-11BA-41D0-9628-14C67E45798D}"/>
              </a:ext>
            </a:extLst>
          </p:cNvPr>
          <p:cNvSpPr>
            <a:spLocks noGrp="1"/>
          </p:cNvSpPr>
          <p:nvPr>
            <p:ph type="dt" sz="half" idx="10"/>
          </p:nvPr>
        </p:nvSpPr>
        <p:spPr/>
        <p:txBody>
          <a:bodyPr/>
          <a:lstStyle/>
          <a:p>
            <a:r>
              <a:rPr lang="en-US"/>
              <a:t>4/13/2021</a:t>
            </a:r>
          </a:p>
        </p:txBody>
      </p:sp>
      <p:sp>
        <p:nvSpPr>
          <p:cNvPr id="3" name="Footer Placeholder 2">
            <a:extLst>
              <a:ext uri="{FF2B5EF4-FFF2-40B4-BE49-F238E27FC236}">
                <a16:creationId xmlns:a16="http://schemas.microsoft.com/office/drawing/2014/main" id="{1C3C7E89-69AB-4D3E-836D-2E97535DC3DF}"/>
              </a:ext>
            </a:extLst>
          </p:cNvPr>
          <p:cNvSpPr>
            <a:spLocks noGrp="1"/>
          </p:cNvSpPr>
          <p:nvPr>
            <p:ph type="ftr" sz="quarter" idx="11"/>
          </p:nvPr>
        </p:nvSpPr>
        <p:spPr/>
        <p:txBody>
          <a:bodyPr/>
          <a:lstStyle/>
          <a:p>
            <a:r>
              <a:rPr lang="en-US"/>
              <a:t>Noah Gula, gula.8@osu.edu</a:t>
            </a:r>
          </a:p>
        </p:txBody>
      </p:sp>
      <p:sp>
        <p:nvSpPr>
          <p:cNvPr id="4" name="Slide Number Placeholder 3">
            <a:extLst>
              <a:ext uri="{FF2B5EF4-FFF2-40B4-BE49-F238E27FC236}">
                <a16:creationId xmlns:a16="http://schemas.microsoft.com/office/drawing/2014/main" id="{576D1B3E-6430-4AE5-BF41-CF9E7E6EE9AF}"/>
              </a:ext>
            </a:extLst>
          </p:cNvPr>
          <p:cNvSpPr>
            <a:spLocks noGrp="1"/>
          </p:cNvSpPr>
          <p:nvPr>
            <p:ph type="sldNum" sz="quarter" idx="12"/>
          </p:nvPr>
        </p:nvSpPr>
        <p:spPr/>
        <p:txBody>
          <a:bodyPr/>
          <a:lstStyle/>
          <a:p>
            <a:fld id="{330EA680-D336-4FF7-8B7A-9848BB0A1C32}" type="slidenum">
              <a:rPr lang="en-US" smtClean="0"/>
              <a:t>20</a:t>
            </a:fld>
            <a:endParaRPr lang="en-US"/>
          </a:p>
        </p:txBody>
      </p:sp>
      <p:sp>
        <p:nvSpPr>
          <p:cNvPr id="5" name="Title 4">
            <a:extLst>
              <a:ext uri="{FF2B5EF4-FFF2-40B4-BE49-F238E27FC236}">
                <a16:creationId xmlns:a16="http://schemas.microsoft.com/office/drawing/2014/main" id="{48FFA269-0F5E-430B-B8FC-4C81DE4132E2}"/>
              </a:ext>
            </a:extLst>
          </p:cNvPr>
          <p:cNvSpPr>
            <a:spLocks noGrp="1"/>
          </p:cNvSpPr>
          <p:nvPr>
            <p:ph type="title"/>
          </p:nvPr>
        </p:nvSpPr>
        <p:spPr/>
        <p:txBody>
          <a:bodyPr/>
          <a:lstStyle/>
          <a:p>
            <a:r>
              <a:rPr lang="en-US" dirty="0"/>
              <a:t>Test Stand P&amp;ID</a:t>
            </a:r>
          </a:p>
        </p:txBody>
      </p:sp>
      <p:sp>
        <p:nvSpPr>
          <p:cNvPr id="6" name="Text Placeholder 5">
            <a:extLst>
              <a:ext uri="{FF2B5EF4-FFF2-40B4-BE49-F238E27FC236}">
                <a16:creationId xmlns:a16="http://schemas.microsoft.com/office/drawing/2014/main" id="{24671112-244B-4E8B-947C-76C80885C9CB}"/>
              </a:ext>
            </a:extLst>
          </p:cNvPr>
          <p:cNvSpPr>
            <a:spLocks noGrp="1"/>
          </p:cNvSpPr>
          <p:nvPr>
            <p:ph type="body" sz="quarter" idx="13"/>
          </p:nvPr>
        </p:nvSpPr>
        <p:spPr/>
        <p:txBody>
          <a:bodyPr/>
          <a:lstStyle/>
          <a:p>
            <a:r>
              <a:rPr lang="en-US" dirty="0"/>
              <a:t>NTP at OSU</a:t>
            </a:r>
          </a:p>
        </p:txBody>
      </p:sp>
      <p:pic>
        <p:nvPicPr>
          <p:cNvPr id="8" name="Content Placeholder 4">
            <a:extLst>
              <a:ext uri="{FF2B5EF4-FFF2-40B4-BE49-F238E27FC236}">
                <a16:creationId xmlns:a16="http://schemas.microsoft.com/office/drawing/2014/main" id="{4D2300FA-E3F7-4B88-A0E3-DF6E5559C936}"/>
              </a:ext>
            </a:extLst>
          </p:cNvPr>
          <p:cNvPicPr>
            <a:picLocks noChangeAspect="1"/>
          </p:cNvPicPr>
          <p:nvPr/>
        </p:nvPicPr>
        <p:blipFill>
          <a:blip r:embed="rId2"/>
          <a:stretch>
            <a:fillRect/>
          </a:stretch>
        </p:blipFill>
        <p:spPr>
          <a:xfrm>
            <a:off x="0" y="2410963"/>
            <a:ext cx="12188952" cy="2984584"/>
          </a:xfrm>
          <a:prstGeom prst="rect">
            <a:avLst/>
          </a:prstGeom>
        </p:spPr>
      </p:pic>
      <p:cxnSp>
        <p:nvCxnSpPr>
          <p:cNvPr id="9" name="Straight Arrow Connector 8">
            <a:extLst>
              <a:ext uri="{FF2B5EF4-FFF2-40B4-BE49-F238E27FC236}">
                <a16:creationId xmlns:a16="http://schemas.microsoft.com/office/drawing/2014/main" id="{D5C1F69F-055B-4CBE-931A-5C63ED55F2DC}"/>
              </a:ext>
            </a:extLst>
          </p:cNvPr>
          <p:cNvCxnSpPr>
            <a:cxnSpLocks/>
            <a:stCxn id="10" idx="2"/>
          </p:cNvCxnSpPr>
          <p:nvPr/>
        </p:nvCxnSpPr>
        <p:spPr>
          <a:xfrm>
            <a:off x="1563880" y="2380185"/>
            <a:ext cx="94004" cy="1221831"/>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6AFB0AFE-ECD5-429B-91C2-0866D46F1ED8}"/>
              </a:ext>
            </a:extLst>
          </p:cNvPr>
          <p:cNvSpPr txBox="1"/>
          <p:nvPr/>
        </p:nvSpPr>
        <p:spPr>
          <a:xfrm>
            <a:off x="461472" y="2041631"/>
            <a:ext cx="2204815" cy="338554"/>
          </a:xfrm>
          <a:prstGeom prst="rect">
            <a:avLst/>
          </a:prstGeom>
          <a:noFill/>
          <a:ln>
            <a:solidFill>
              <a:srgbClr val="C00000"/>
            </a:solidFill>
          </a:ln>
        </p:spPr>
        <p:txBody>
          <a:bodyPr wrap="square" rtlCol="0">
            <a:spAutoFit/>
          </a:bodyPr>
          <a:lstStyle/>
          <a:p>
            <a:pPr algn="ctr"/>
            <a:r>
              <a:rPr lang="en-US" sz="1600" dirty="0">
                <a:latin typeface="Arial Nova" panose="020B0504020202020204" pitchFamily="34" charset="0"/>
              </a:rPr>
              <a:t>Nitrogen Supply Tank</a:t>
            </a:r>
          </a:p>
        </p:txBody>
      </p:sp>
      <p:cxnSp>
        <p:nvCxnSpPr>
          <p:cNvPr id="11" name="Straight Arrow Connector 10">
            <a:extLst>
              <a:ext uri="{FF2B5EF4-FFF2-40B4-BE49-F238E27FC236}">
                <a16:creationId xmlns:a16="http://schemas.microsoft.com/office/drawing/2014/main" id="{24841572-ECC5-466E-ABF4-BEE08F779257}"/>
              </a:ext>
            </a:extLst>
          </p:cNvPr>
          <p:cNvCxnSpPr>
            <a:cxnSpLocks/>
            <a:stCxn id="12" idx="2"/>
          </p:cNvCxnSpPr>
          <p:nvPr/>
        </p:nvCxnSpPr>
        <p:spPr>
          <a:xfrm flipH="1">
            <a:off x="3760150" y="2716472"/>
            <a:ext cx="102550" cy="498924"/>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B1425DF4-84D6-4151-BAAD-4016179E29ED}"/>
              </a:ext>
            </a:extLst>
          </p:cNvPr>
          <p:cNvSpPr txBox="1"/>
          <p:nvPr/>
        </p:nvSpPr>
        <p:spPr>
          <a:xfrm>
            <a:off x="2760292" y="2377918"/>
            <a:ext cx="2204815" cy="338554"/>
          </a:xfrm>
          <a:prstGeom prst="rect">
            <a:avLst/>
          </a:prstGeom>
          <a:noFill/>
          <a:ln>
            <a:solidFill>
              <a:srgbClr val="C00000"/>
            </a:solidFill>
          </a:ln>
        </p:spPr>
        <p:txBody>
          <a:bodyPr wrap="square" rtlCol="0">
            <a:spAutoFit/>
          </a:bodyPr>
          <a:lstStyle/>
          <a:p>
            <a:pPr algn="ctr"/>
            <a:r>
              <a:rPr lang="en-US" sz="1600">
                <a:latin typeface="Arial Nova" panose="020B0504020202020204" pitchFamily="34" charset="0"/>
              </a:rPr>
              <a:t>Pressure Regulator</a:t>
            </a:r>
          </a:p>
        </p:txBody>
      </p:sp>
      <p:cxnSp>
        <p:nvCxnSpPr>
          <p:cNvPr id="13" name="Straight Arrow Connector 12">
            <a:extLst>
              <a:ext uri="{FF2B5EF4-FFF2-40B4-BE49-F238E27FC236}">
                <a16:creationId xmlns:a16="http://schemas.microsoft.com/office/drawing/2014/main" id="{D03D5CA1-8E20-43E4-AF2D-8C6DF944A704}"/>
              </a:ext>
            </a:extLst>
          </p:cNvPr>
          <p:cNvCxnSpPr>
            <a:cxnSpLocks/>
            <a:stCxn id="14" idx="0"/>
          </p:cNvCxnSpPr>
          <p:nvPr/>
        </p:nvCxnSpPr>
        <p:spPr>
          <a:xfrm flipV="1">
            <a:off x="3760150" y="4490779"/>
            <a:ext cx="606751" cy="657524"/>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ED088947-2E4D-4818-B688-386A0B880664}"/>
              </a:ext>
            </a:extLst>
          </p:cNvPr>
          <p:cNvSpPr txBox="1"/>
          <p:nvPr/>
        </p:nvSpPr>
        <p:spPr>
          <a:xfrm>
            <a:off x="2657742" y="5148303"/>
            <a:ext cx="2204815" cy="338554"/>
          </a:xfrm>
          <a:prstGeom prst="rect">
            <a:avLst/>
          </a:prstGeom>
          <a:noFill/>
          <a:ln>
            <a:solidFill>
              <a:srgbClr val="C00000"/>
            </a:solidFill>
          </a:ln>
        </p:spPr>
        <p:txBody>
          <a:bodyPr wrap="square" rtlCol="0">
            <a:spAutoFit/>
          </a:bodyPr>
          <a:lstStyle/>
          <a:p>
            <a:pPr algn="ctr"/>
            <a:r>
              <a:rPr lang="en-US" sz="1600">
                <a:latin typeface="Arial Nova" panose="020B0504020202020204" pitchFamily="34" charset="0"/>
              </a:rPr>
              <a:t>Manual “Run” Valve</a:t>
            </a:r>
          </a:p>
        </p:txBody>
      </p:sp>
      <p:cxnSp>
        <p:nvCxnSpPr>
          <p:cNvPr id="15" name="Straight Arrow Connector 14">
            <a:extLst>
              <a:ext uri="{FF2B5EF4-FFF2-40B4-BE49-F238E27FC236}">
                <a16:creationId xmlns:a16="http://schemas.microsoft.com/office/drawing/2014/main" id="{2EFEB82A-704A-427F-B0A0-E6C78432E28F}"/>
              </a:ext>
            </a:extLst>
          </p:cNvPr>
          <p:cNvCxnSpPr>
            <a:cxnSpLocks/>
            <a:stCxn id="16" idx="0"/>
          </p:cNvCxnSpPr>
          <p:nvPr/>
        </p:nvCxnSpPr>
        <p:spPr>
          <a:xfrm flipH="1" flipV="1">
            <a:off x="5507951" y="4490778"/>
            <a:ext cx="559564" cy="112288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9B7326DF-5CBB-4EDB-A762-12FC3437A529}"/>
              </a:ext>
            </a:extLst>
          </p:cNvPr>
          <p:cNvSpPr txBox="1"/>
          <p:nvPr/>
        </p:nvSpPr>
        <p:spPr>
          <a:xfrm>
            <a:off x="4965107" y="5613658"/>
            <a:ext cx="2204815" cy="338554"/>
          </a:xfrm>
          <a:prstGeom prst="rect">
            <a:avLst/>
          </a:prstGeom>
          <a:noFill/>
          <a:ln>
            <a:solidFill>
              <a:srgbClr val="C00000"/>
            </a:solidFill>
          </a:ln>
        </p:spPr>
        <p:txBody>
          <a:bodyPr wrap="square" rtlCol="0">
            <a:spAutoFit/>
          </a:bodyPr>
          <a:lstStyle/>
          <a:p>
            <a:pPr algn="ctr"/>
            <a:r>
              <a:rPr lang="en-US" sz="1600">
                <a:latin typeface="Arial Nova" panose="020B0504020202020204" pitchFamily="34" charset="0"/>
              </a:rPr>
              <a:t>Mass Flow Controller</a:t>
            </a:r>
          </a:p>
        </p:txBody>
      </p:sp>
      <p:cxnSp>
        <p:nvCxnSpPr>
          <p:cNvPr id="17" name="Straight Arrow Connector 16">
            <a:extLst>
              <a:ext uri="{FF2B5EF4-FFF2-40B4-BE49-F238E27FC236}">
                <a16:creationId xmlns:a16="http://schemas.microsoft.com/office/drawing/2014/main" id="{4C795679-9DB1-43E7-993B-07F386449CB7}"/>
              </a:ext>
            </a:extLst>
          </p:cNvPr>
          <p:cNvCxnSpPr>
            <a:cxnSpLocks/>
            <a:stCxn id="18" idx="2"/>
          </p:cNvCxnSpPr>
          <p:nvPr/>
        </p:nvCxnSpPr>
        <p:spPr>
          <a:xfrm>
            <a:off x="6428579" y="1892380"/>
            <a:ext cx="45577" cy="1323016"/>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C4E33A82-FA48-48D5-81DE-B9128433831F}"/>
              </a:ext>
            </a:extLst>
          </p:cNvPr>
          <p:cNvSpPr txBox="1"/>
          <p:nvPr/>
        </p:nvSpPr>
        <p:spPr>
          <a:xfrm>
            <a:off x="5059112" y="1307605"/>
            <a:ext cx="2738934" cy="584775"/>
          </a:xfrm>
          <a:prstGeom prst="rect">
            <a:avLst/>
          </a:prstGeom>
          <a:noFill/>
          <a:ln>
            <a:solidFill>
              <a:srgbClr val="C00000"/>
            </a:solidFill>
          </a:ln>
        </p:spPr>
        <p:txBody>
          <a:bodyPr wrap="square" rtlCol="0">
            <a:spAutoFit/>
          </a:bodyPr>
          <a:lstStyle/>
          <a:p>
            <a:pPr algn="ctr"/>
            <a:r>
              <a:rPr lang="en-US" sz="1600">
                <a:latin typeface="Arial Nova" panose="020B0504020202020204" pitchFamily="34" charset="0"/>
              </a:rPr>
              <a:t>Upstream Flow Conditions (Pressure + Temperature)</a:t>
            </a:r>
          </a:p>
        </p:txBody>
      </p:sp>
      <p:cxnSp>
        <p:nvCxnSpPr>
          <p:cNvPr id="19" name="Straight Arrow Connector 18">
            <a:extLst>
              <a:ext uri="{FF2B5EF4-FFF2-40B4-BE49-F238E27FC236}">
                <a16:creationId xmlns:a16="http://schemas.microsoft.com/office/drawing/2014/main" id="{6E85C337-373A-48B6-B556-A5E510D2BD6C}"/>
              </a:ext>
            </a:extLst>
          </p:cNvPr>
          <p:cNvCxnSpPr>
            <a:cxnSpLocks/>
            <a:stCxn id="20" idx="0"/>
          </p:cNvCxnSpPr>
          <p:nvPr/>
        </p:nvCxnSpPr>
        <p:spPr>
          <a:xfrm flipV="1">
            <a:off x="7966385" y="4576237"/>
            <a:ext cx="0" cy="53789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06B483C2-55FB-4B18-8659-57C56DDFAA51}"/>
              </a:ext>
            </a:extLst>
          </p:cNvPr>
          <p:cNvSpPr txBox="1"/>
          <p:nvPr/>
        </p:nvSpPr>
        <p:spPr>
          <a:xfrm>
            <a:off x="6863977" y="5114127"/>
            <a:ext cx="2204815" cy="338554"/>
          </a:xfrm>
          <a:prstGeom prst="rect">
            <a:avLst/>
          </a:prstGeom>
          <a:noFill/>
          <a:ln>
            <a:solidFill>
              <a:srgbClr val="C00000"/>
            </a:solidFill>
          </a:ln>
        </p:spPr>
        <p:txBody>
          <a:bodyPr wrap="square" rtlCol="0">
            <a:spAutoFit/>
          </a:bodyPr>
          <a:lstStyle/>
          <a:p>
            <a:pPr algn="ctr"/>
            <a:r>
              <a:rPr lang="en-US" sz="1600">
                <a:latin typeface="Arial Nova" panose="020B0504020202020204" pitchFamily="34" charset="0"/>
              </a:rPr>
              <a:t>Tie Tube &amp; Heat Sink</a:t>
            </a:r>
          </a:p>
        </p:txBody>
      </p:sp>
      <p:cxnSp>
        <p:nvCxnSpPr>
          <p:cNvPr id="21" name="Straight Arrow Connector 20">
            <a:extLst>
              <a:ext uri="{FF2B5EF4-FFF2-40B4-BE49-F238E27FC236}">
                <a16:creationId xmlns:a16="http://schemas.microsoft.com/office/drawing/2014/main" id="{B5A85364-5E40-4FC8-B901-7B4905F787E2}"/>
              </a:ext>
            </a:extLst>
          </p:cNvPr>
          <p:cNvCxnSpPr>
            <a:cxnSpLocks/>
            <a:stCxn id="22" idx="2"/>
          </p:cNvCxnSpPr>
          <p:nvPr/>
        </p:nvCxnSpPr>
        <p:spPr>
          <a:xfrm flipH="1">
            <a:off x="7966385" y="2611018"/>
            <a:ext cx="100692" cy="441638"/>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020EF34B-F101-490F-9C92-33B77BCD9FA8}"/>
              </a:ext>
            </a:extLst>
          </p:cNvPr>
          <p:cNvSpPr txBox="1"/>
          <p:nvPr/>
        </p:nvSpPr>
        <p:spPr>
          <a:xfrm>
            <a:off x="6687485" y="2272464"/>
            <a:ext cx="2759183" cy="338554"/>
          </a:xfrm>
          <a:prstGeom prst="rect">
            <a:avLst/>
          </a:prstGeom>
          <a:noFill/>
          <a:ln>
            <a:solidFill>
              <a:srgbClr val="C00000"/>
            </a:solidFill>
          </a:ln>
        </p:spPr>
        <p:txBody>
          <a:bodyPr wrap="square" rtlCol="0">
            <a:spAutoFit/>
          </a:bodyPr>
          <a:lstStyle/>
          <a:p>
            <a:pPr algn="ctr"/>
            <a:r>
              <a:rPr lang="en-US" sz="1600">
                <a:latin typeface="Arial Nova" panose="020B0504020202020204" pitchFamily="34" charset="0"/>
              </a:rPr>
              <a:t>Test Article Thermocouples</a:t>
            </a:r>
          </a:p>
        </p:txBody>
      </p:sp>
      <p:cxnSp>
        <p:nvCxnSpPr>
          <p:cNvPr id="23" name="Straight Arrow Connector 22">
            <a:extLst>
              <a:ext uri="{FF2B5EF4-FFF2-40B4-BE49-F238E27FC236}">
                <a16:creationId xmlns:a16="http://schemas.microsoft.com/office/drawing/2014/main" id="{F73E81C4-130F-4B8E-AE5D-D85681F8CDA8}"/>
              </a:ext>
            </a:extLst>
          </p:cNvPr>
          <p:cNvCxnSpPr>
            <a:cxnSpLocks/>
            <a:stCxn id="24" idx="2"/>
          </p:cNvCxnSpPr>
          <p:nvPr/>
        </p:nvCxnSpPr>
        <p:spPr>
          <a:xfrm flipH="1">
            <a:off x="9659998" y="2101192"/>
            <a:ext cx="305262" cy="1134981"/>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76F040A1-4ADB-4526-A88F-547F47E3BC9B}"/>
              </a:ext>
            </a:extLst>
          </p:cNvPr>
          <p:cNvSpPr txBox="1"/>
          <p:nvPr/>
        </p:nvSpPr>
        <p:spPr>
          <a:xfrm>
            <a:off x="8497876" y="1516417"/>
            <a:ext cx="2934767" cy="584775"/>
          </a:xfrm>
          <a:prstGeom prst="rect">
            <a:avLst/>
          </a:prstGeom>
          <a:noFill/>
          <a:ln>
            <a:solidFill>
              <a:srgbClr val="C00000"/>
            </a:solidFill>
          </a:ln>
        </p:spPr>
        <p:txBody>
          <a:bodyPr wrap="square" rtlCol="0">
            <a:spAutoFit/>
          </a:bodyPr>
          <a:lstStyle/>
          <a:p>
            <a:pPr algn="ctr"/>
            <a:r>
              <a:rPr lang="en-US" sz="1600">
                <a:latin typeface="Arial Nova" panose="020B0504020202020204" pitchFamily="34" charset="0"/>
              </a:rPr>
              <a:t>Downstream Flow Conditions (Pressure + Temperature)</a:t>
            </a:r>
          </a:p>
        </p:txBody>
      </p:sp>
      <p:cxnSp>
        <p:nvCxnSpPr>
          <p:cNvPr id="25" name="Straight Arrow Connector 24">
            <a:extLst>
              <a:ext uri="{FF2B5EF4-FFF2-40B4-BE49-F238E27FC236}">
                <a16:creationId xmlns:a16="http://schemas.microsoft.com/office/drawing/2014/main" id="{59C9CEE3-CD4F-4CAA-A8DB-20E84EF47505}"/>
              </a:ext>
            </a:extLst>
          </p:cNvPr>
          <p:cNvCxnSpPr>
            <a:cxnSpLocks/>
            <a:stCxn id="26" idx="0"/>
          </p:cNvCxnSpPr>
          <p:nvPr/>
        </p:nvCxnSpPr>
        <p:spPr>
          <a:xfrm flipH="1" flipV="1">
            <a:off x="10332920" y="4413866"/>
            <a:ext cx="295952" cy="645394"/>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F7D6B278-D15C-44A1-813C-2A49F22DFDB1}"/>
              </a:ext>
            </a:extLst>
          </p:cNvPr>
          <p:cNvSpPr txBox="1"/>
          <p:nvPr/>
        </p:nvSpPr>
        <p:spPr>
          <a:xfrm>
            <a:off x="9526464" y="5059260"/>
            <a:ext cx="2204815" cy="338554"/>
          </a:xfrm>
          <a:prstGeom prst="rect">
            <a:avLst/>
          </a:prstGeom>
          <a:noFill/>
          <a:ln>
            <a:solidFill>
              <a:srgbClr val="C00000"/>
            </a:solidFill>
          </a:ln>
        </p:spPr>
        <p:txBody>
          <a:bodyPr wrap="square" rtlCol="0">
            <a:spAutoFit/>
          </a:bodyPr>
          <a:lstStyle/>
          <a:p>
            <a:pPr algn="ctr"/>
            <a:r>
              <a:rPr lang="en-US" sz="1600">
                <a:latin typeface="Arial Nova" panose="020B0504020202020204" pitchFamily="34" charset="0"/>
              </a:rPr>
              <a:t>Optional Orifice</a:t>
            </a:r>
          </a:p>
        </p:txBody>
      </p:sp>
      <p:cxnSp>
        <p:nvCxnSpPr>
          <p:cNvPr id="27" name="Straight Arrow Connector 26">
            <a:extLst>
              <a:ext uri="{FF2B5EF4-FFF2-40B4-BE49-F238E27FC236}">
                <a16:creationId xmlns:a16="http://schemas.microsoft.com/office/drawing/2014/main" id="{8B98D5E2-EFEC-407C-85A4-C8855186AF5C}"/>
              </a:ext>
            </a:extLst>
          </p:cNvPr>
          <p:cNvCxnSpPr>
            <a:cxnSpLocks/>
            <a:stCxn id="28" idx="2"/>
          </p:cNvCxnSpPr>
          <p:nvPr/>
        </p:nvCxnSpPr>
        <p:spPr>
          <a:xfrm flipH="1">
            <a:off x="11067669" y="3174617"/>
            <a:ext cx="145996" cy="728638"/>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51A9F0D6-7B55-44D8-9EA1-2CC887C5676E}"/>
              </a:ext>
            </a:extLst>
          </p:cNvPr>
          <p:cNvSpPr txBox="1"/>
          <p:nvPr/>
        </p:nvSpPr>
        <p:spPr>
          <a:xfrm>
            <a:off x="10332919" y="2589842"/>
            <a:ext cx="1761491" cy="584775"/>
          </a:xfrm>
          <a:prstGeom prst="rect">
            <a:avLst/>
          </a:prstGeom>
          <a:noFill/>
          <a:ln>
            <a:solidFill>
              <a:srgbClr val="C00000"/>
            </a:solidFill>
          </a:ln>
        </p:spPr>
        <p:txBody>
          <a:bodyPr wrap="square" rtlCol="0">
            <a:spAutoFit/>
          </a:bodyPr>
          <a:lstStyle/>
          <a:p>
            <a:pPr algn="ctr"/>
            <a:r>
              <a:rPr lang="en-US" sz="1600">
                <a:latin typeface="Arial Nova" panose="020B0504020202020204" pitchFamily="34" charset="0"/>
              </a:rPr>
              <a:t>Optional Exhaust Nozzle</a:t>
            </a:r>
          </a:p>
        </p:txBody>
      </p:sp>
      <p:cxnSp>
        <p:nvCxnSpPr>
          <p:cNvPr id="29" name="Straight Arrow Connector 28">
            <a:extLst>
              <a:ext uri="{FF2B5EF4-FFF2-40B4-BE49-F238E27FC236}">
                <a16:creationId xmlns:a16="http://schemas.microsoft.com/office/drawing/2014/main" id="{ECF47314-F4F0-46C5-A223-48335AAA67F0}"/>
              </a:ext>
            </a:extLst>
          </p:cNvPr>
          <p:cNvCxnSpPr>
            <a:cxnSpLocks/>
            <a:stCxn id="18" idx="2"/>
          </p:cNvCxnSpPr>
          <p:nvPr/>
        </p:nvCxnSpPr>
        <p:spPr>
          <a:xfrm flipH="1">
            <a:off x="6067515" y="1892380"/>
            <a:ext cx="361064" cy="1632724"/>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6E4B5D38-3AA4-493B-9240-9255FEE9B35A}"/>
              </a:ext>
            </a:extLst>
          </p:cNvPr>
          <p:cNvCxnSpPr>
            <a:cxnSpLocks/>
            <a:stCxn id="22" idx="2"/>
          </p:cNvCxnSpPr>
          <p:nvPr/>
        </p:nvCxnSpPr>
        <p:spPr>
          <a:xfrm>
            <a:off x="8067077" y="2611018"/>
            <a:ext cx="405682" cy="487805"/>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29F1E078-24AB-45D3-9A6C-52D3FA6B68FD}"/>
              </a:ext>
            </a:extLst>
          </p:cNvPr>
          <p:cNvCxnSpPr>
            <a:cxnSpLocks/>
            <a:stCxn id="22" idx="2"/>
          </p:cNvCxnSpPr>
          <p:nvPr/>
        </p:nvCxnSpPr>
        <p:spPr>
          <a:xfrm flipH="1">
            <a:off x="7435341" y="2611018"/>
            <a:ext cx="631736" cy="487805"/>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640B67D1-48C8-46A3-9013-702C579B2B05}"/>
              </a:ext>
            </a:extLst>
          </p:cNvPr>
          <p:cNvCxnSpPr>
            <a:cxnSpLocks/>
            <a:stCxn id="24" idx="2"/>
          </p:cNvCxnSpPr>
          <p:nvPr/>
        </p:nvCxnSpPr>
        <p:spPr>
          <a:xfrm flipH="1">
            <a:off x="9169486" y="2101192"/>
            <a:ext cx="795774" cy="1500824"/>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151530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85C2159-F749-4FE2-838E-AA372FD5D348}"/>
              </a:ext>
            </a:extLst>
          </p:cNvPr>
          <p:cNvSpPr>
            <a:spLocks noGrp="1"/>
          </p:cNvSpPr>
          <p:nvPr>
            <p:ph type="dt" sz="half" idx="10"/>
          </p:nvPr>
        </p:nvSpPr>
        <p:spPr/>
        <p:txBody>
          <a:bodyPr/>
          <a:lstStyle/>
          <a:p>
            <a:r>
              <a:rPr lang="en-US"/>
              <a:t>4/13/2021</a:t>
            </a:r>
          </a:p>
        </p:txBody>
      </p:sp>
      <p:sp>
        <p:nvSpPr>
          <p:cNvPr id="3" name="Footer Placeholder 2">
            <a:extLst>
              <a:ext uri="{FF2B5EF4-FFF2-40B4-BE49-F238E27FC236}">
                <a16:creationId xmlns:a16="http://schemas.microsoft.com/office/drawing/2014/main" id="{42CAF811-281F-4339-BAAB-381948F68DBC}"/>
              </a:ext>
            </a:extLst>
          </p:cNvPr>
          <p:cNvSpPr>
            <a:spLocks noGrp="1"/>
          </p:cNvSpPr>
          <p:nvPr>
            <p:ph type="ftr" sz="quarter" idx="11"/>
          </p:nvPr>
        </p:nvSpPr>
        <p:spPr/>
        <p:txBody>
          <a:bodyPr/>
          <a:lstStyle/>
          <a:p>
            <a:r>
              <a:rPr lang="en-US"/>
              <a:t>Noah Gula, gula.8@osu.edu</a:t>
            </a:r>
          </a:p>
        </p:txBody>
      </p:sp>
      <p:sp>
        <p:nvSpPr>
          <p:cNvPr id="4" name="Slide Number Placeholder 3">
            <a:extLst>
              <a:ext uri="{FF2B5EF4-FFF2-40B4-BE49-F238E27FC236}">
                <a16:creationId xmlns:a16="http://schemas.microsoft.com/office/drawing/2014/main" id="{5D0B8D4A-7BBD-4FC8-A300-6AE2649AEFB6}"/>
              </a:ext>
            </a:extLst>
          </p:cNvPr>
          <p:cNvSpPr>
            <a:spLocks noGrp="1"/>
          </p:cNvSpPr>
          <p:nvPr>
            <p:ph type="sldNum" sz="quarter" idx="12"/>
          </p:nvPr>
        </p:nvSpPr>
        <p:spPr/>
        <p:txBody>
          <a:bodyPr/>
          <a:lstStyle/>
          <a:p>
            <a:fld id="{330EA680-D336-4FF7-8B7A-9848BB0A1C32}" type="slidenum">
              <a:rPr lang="en-US" smtClean="0"/>
              <a:t>21</a:t>
            </a:fld>
            <a:endParaRPr lang="en-US"/>
          </a:p>
        </p:txBody>
      </p:sp>
      <p:sp>
        <p:nvSpPr>
          <p:cNvPr id="5" name="Title 4">
            <a:extLst>
              <a:ext uri="{FF2B5EF4-FFF2-40B4-BE49-F238E27FC236}">
                <a16:creationId xmlns:a16="http://schemas.microsoft.com/office/drawing/2014/main" id="{675CD955-BAEE-4058-82AA-69375A0DDB40}"/>
              </a:ext>
            </a:extLst>
          </p:cNvPr>
          <p:cNvSpPr>
            <a:spLocks noGrp="1"/>
          </p:cNvSpPr>
          <p:nvPr>
            <p:ph type="title"/>
          </p:nvPr>
        </p:nvSpPr>
        <p:spPr/>
        <p:txBody>
          <a:bodyPr/>
          <a:lstStyle/>
          <a:p>
            <a:r>
              <a:rPr lang="en-US" dirty="0"/>
              <a:t>Test Article Design</a:t>
            </a:r>
          </a:p>
        </p:txBody>
      </p:sp>
      <p:sp>
        <p:nvSpPr>
          <p:cNvPr id="6" name="Text Placeholder 5">
            <a:extLst>
              <a:ext uri="{FF2B5EF4-FFF2-40B4-BE49-F238E27FC236}">
                <a16:creationId xmlns:a16="http://schemas.microsoft.com/office/drawing/2014/main" id="{52F32EEF-67CF-4E38-9617-C1C8CE5AB9C7}"/>
              </a:ext>
            </a:extLst>
          </p:cNvPr>
          <p:cNvSpPr>
            <a:spLocks noGrp="1"/>
          </p:cNvSpPr>
          <p:nvPr>
            <p:ph type="body" sz="quarter" idx="13"/>
          </p:nvPr>
        </p:nvSpPr>
        <p:spPr/>
        <p:txBody>
          <a:bodyPr/>
          <a:lstStyle/>
          <a:p>
            <a:r>
              <a:rPr lang="en-US" dirty="0"/>
              <a:t>NTP at OSU</a:t>
            </a:r>
          </a:p>
        </p:txBody>
      </p:sp>
      <p:pic>
        <p:nvPicPr>
          <p:cNvPr id="7" name="Picture 6">
            <a:extLst>
              <a:ext uri="{FF2B5EF4-FFF2-40B4-BE49-F238E27FC236}">
                <a16:creationId xmlns:a16="http://schemas.microsoft.com/office/drawing/2014/main" id="{F0C2E0E7-813E-4460-BA3B-84BE73785481}"/>
              </a:ext>
            </a:extLst>
          </p:cNvPr>
          <p:cNvPicPr>
            <a:picLocks noChangeAspect="1"/>
          </p:cNvPicPr>
          <p:nvPr/>
        </p:nvPicPr>
        <p:blipFill>
          <a:blip r:embed="rId2"/>
          <a:stretch>
            <a:fillRect/>
          </a:stretch>
        </p:blipFill>
        <p:spPr>
          <a:xfrm>
            <a:off x="2365715" y="1058720"/>
            <a:ext cx="7460570" cy="5297630"/>
          </a:xfrm>
          <a:prstGeom prst="rect">
            <a:avLst/>
          </a:prstGeom>
        </p:spPr>
      </p:pic>
    </p:spTree>
    <p:extLst>
      <p:ext uri="{BB962C8B-B14F-4D97-AF65-F5344CB8AC3E}">
        <p14:creationId xmlns:p14="http://schemas.microsoft.com/office/powerpoint/2010/main" val="11416851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6EE36BB-E12D-46CB-A949-22B4393D43CF}"/>
              </a:ext>
            </a:extLst>
          </p:cNvPr>
          <p:cNvSpPr>
            <a:spLocks noGrp="1"/>
          </p:cNvSpPr>
          <p:nvPr>
            <p:ph type="dt" sz="half" idx="10"/>
          </p:nvPr>
        </p:nvSpPr>
        <p:spPr/>
        <p:txBody>
          <a:bodyPr/>
          <a:lstStyle/>
          <a:p>
            <a:r>
              <a:rPr lang="en-US"/>
              <a:t>4/13/2021</a:t>
            </a:r>
          </a:p>
        </p:txBody>
      </p:sp>
      <p:sp>
        <p:nvSpPr>
          <p:cNvPr id="3" name="Footer Placeholder 2">
            <a:extLst>
              <a:ext uri="{FF2B5EF4-FFF2-40B4-BE49-F238E27FC236}">
                <a16:creationId xmlns:a16="http://schemas.microsoft.com/office/drawing/2014/main" id="{1BF6D7CE-B163-4031-AD44-CF1595806ACB}"/>
              </a:ext>
            </a:extLst>
          </p:cNvPr>
          <p:cNvSpPr>
            <a:spLocks noGrp="1"/>
          </p:cNvSpPr>
          <p:nvPr>
            <p:ph type="ftr" sz="quarter" idx="11"/>
          </p:nvPr>
        </p:nvSpPr>
        <p:spPr/>
        <p:txBody>
          <a:bodyPr/>
          <a:lstStyle/>
          <a:p>
            <a:r>
              <a:rPr lang="en-US"/>
              <a:t>Noah Gula, gula.8@osu.edu</a:t>
            </a:r>
          </a:p>
        </p:txBody>
      </p:sp>
      <p:sp>
        <p:nvSpPr>
          <p:cNvPr id="4" name="Slide Number Placeholder 3">
            <a:extLst>
              <a:ext uri="{FF2B5EF4-FFF2-40B4-BE49-F238E27FC236}">
                <a16:creationId xmlns:a16="http://schemas.microsoft.com/office/drawing/2014/main" id="{22924C3F-B429-494C-A0D4-9BB0711ACB4F}"/>
              </a:ext>
            </a:extLst>
          </p:cNvPr>
          <p:cNvSpPr>
            <a:spLocks noGrp="1"/>
          </p:cNvSpPr>
          <p:nvPr>
            <p:ph type="sldNum" sz="quarter" idx="12"/>
          </p:nvPr>
        </p:nvSpPr>
        <p:spPr/>
        <p:txBody>
          <a:bodyPr/>
          <a:lstStyle/>
          <a:p>
            <a:fld id="{330EA680-D336-4FF7-8B7A-9848BB0A1C32}" type="slidenum">
              <a:rPr lang="en-US" smtClean="0"/>
              <a:t>22</a:t>
            </a:fld>
            <a:endParaRPr lang="en-US"/>
          </a:p>
        </p:txBody>
      </p:sp>
      <p:sp>
        <p:nvSpPr>
          <p:cNvPr id="5" name="Title 4">
            <a:extLst>
              <a:ext uri="{FF2B5EF4-FFF2-40B4-BE49-F238E27FC236}">
                <a16:creationId xmlns:a16="http://schemas.microsoft.com/office/drawing/2014/main" id="{9FADC604-05CC-4789-A31D-B3E67B48A628}"/>
              </a:ext>
            </a:extLst>
          </p:cNvPr>
          <p:cNvSpPr>
            <a:spLocks noGrp="1"/>
          </p:cNvSpPr>
          <p:nvPr>
            <p:ph type="title"/>
          </p:nvPr>
        </p:nvSpPr>
        <p:spPr/>
        <p:txBody>
          <a:bodyPr/>
          <a:lstStyle/>
          <a:p>
            <a:r>
              <a:rPr lang="en-US" dirty="0"/>
              <a:t>Test Article Design</a:t>
            </a:r>
          </a:p>
        </p:txBody>
      </p:sp>
      <p:sp>
        <p:nvSpPr>
          <p:cNvPr id="6" name="Text Placeholder 5">
            <a:extLst>
              <a:ext uri="{FF2B5EF4-FFF2-40B4-BE49-F238E27FC236}">
                <a16:creationId xmlns:a16="http://schemas.microsoft.com/office/drawing/2014/main" id="{A1867865-C076-4D98-9D7E-40319C4E0A71}"/>
              </a:ext>
            </a:extLst>
          </p:cNvPr>
          <p:cNvSpPr>
            <a:spLocks noGrp="1"/>
          </p:cNvSpPr>
          <p:nvPr>
            <p:ph type="body" sz="quarter" idx="13"/>
          </p:nvPr>
        </p:nvSpPr>
        <p:spPr/>
        <p:txBody>
          <a:bodyPr/>
          <a:lstStyle/>
          <a:p>
            <a:r>
              <a:rPr lang="en-US" dirty="0"/>
              <a:t>NTP at OSU</a:t>
            </a:r>
          </a:p>
        </p:txBody>
      </p:sp>
      <p:pic>
        <p:nvPicPr>
          <p:cNvPr id="7" name="Picture 6" descr="A close up of a computer&#10;&#10;Description automatically generated">
            <a:extLst>
              <a:ext uri="{FF2B5EF4-FFF2-40B4-BE49-F238E27FC236}">
                <a16:creationId xmlns:a16="http://schemas.microsoft.com/office/drawing/2014/main" id="{8EB9DFBF-FF9E-423D-B420-3F6D610D872B}"/>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9325" b="8556"/>
          <a:stretch/>
        </p:blipFill>
        <p:spPr>
          <a:xfrm>
            <a:off x="0" y="1088571"/>
            <a:ext cx="12192000" cy="5279682"/>
          </a:xfrm>
          <a:prstGeom prst="rect">
            <a:avLst/>
          </a:prstGeom>
        </p:spPr>
      </p:pic>
    </p:spTree>
    <p:extLst>
      <p:ext uri="{BB962C8B-B14F-4D97-AF65-F5344CB8AC3E}">
        <p14:creationId xmlns:p14="http://schemas.microsoft.com/office/powerpoint/2010/main" val="27708128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1535672-ADED-4C51-9DCE-3F0B26BA7E12}"/>
              </a:ext>
            </a:extLst>
          </p:cNvPr>
          <p:cNvSpPr>
            <a:spLocks noGrp="1"/>
          </p:cNvSpPr>
          <p:nvPr>
            <p:ph type="dt" sz="half" idx="10"/>
          </p:nvPr>
        </p:nvSpPr>
        <p:spPr/>
        <p:txBody>
          <a:bodyPr/>
          <a:lstStyle/>
          <a:p>
            <a:r>
              <a:rPr lang="en-US"/>
              <a:t>4/13/2021</a:t>
            </a:r>
          </a:p>
        </p:txBody>
      </p:sp>
      <p:sp>
        <p:nvSpPr>
          <p:cNvPr id="3" name="Footer Placeholder 2">
            <a:extLst>
              <a:ext uri="{FF2B5EF4-FFF2-40B4-BE49-F238E27FC236}">
                <a16:creationId xmlns:a16="http://schemas.microsoft.com/office/drawing/2014/main" id="{99E523FC-E9D8-4ADE-B0A3-0EAA90ADCD02}"/>
              </a:ext>
            </a:extLst>
          </p:cNvPr>
          <p:cNvSpPr>
            <a:spLocks noGrp="1"/>
          </p:cNvSpPr>
          <p:nvPr>
            <p:ph type="ftr" sz="quarter" idx="11"/>
          </p:nvPr>
        </p:nvSpPr>
        <p:spPr/>
        <p:txBody>
          <a:bodyPr/>
          <a:lstStyle/>
          <a:p>
            <a:r>
              <a:rPr lang="en-US"/>
              <a:t>Noah Gula, gula.8@osu.edu</a:t>
            </a:r>
          </a:p>
        </p:txBody>
      </p:sp>
      <p:sp>
        <p:nvSpPr>
          <p:cNvPr id="4" name="Slide Number Placeholder 3">
            <a:extLst>
              <a:ext uri="{FF2B5EF4-FFF2-40B4-BE49-F238E27FC236}">
                <a16:creationId xmlns:a16="http://schemas.microsoft.com/office/drawing/2014/main" id="{E73B9C3C-B6DE-4588-9B20-D01212385042}"/>
              </a:ext>
            </a:extLst>
          </p:cNvPr>
          <p:cNvSpPr>
            <a:spLocks noGrp="1"/>
          </p:cNvSpPr>
          <p:nvPr>
            <p:ph type="sldNum" sz="quarter" idx="12"/>
          </p:nvPr>
        </p:nvSpPr>
        <p:spPr/>
        <p:txBody>
          <a:bodyPr/>
          <a:lstStyle/>
          <a:p>
            <a:fld id="{330EA680-D336-4FF7-8B7A-9848BB0A1C32}" type="slidenum">
              <a:rPr lang="en-US" smtClean="0"/>
              <a:t>23</a:t>
            </a:fld>
            <a:endParaRPr lang="en-US"/>
          </a:p>
        </p:txBody>
      </p:sp>
      <p:sp>
        <p:nvSpPr>
          <p:cNvPr id="5" name="Title 4">
            <a:extLst>
              <a:ext uri="{FF2B5EF4-FFF2-40B4-BE49-F238E27FC236}">
                <a16:creationId xmlns:a16="http://schemas.microsoft.com/office/drawing/2014/main" id="{6D4815FE-817E-4093-9D21-8409690E02E9}"/>
              </a:ext>
            </a:extLst>
          </p:cNvPr>
          <p:cNvSpPr>
            <a:spLocks noGrp="1"/>
          </p:cNvSpPr>
          <p:nvPr>
            <p:ph type="title"/>
          </p:nvPr>
        </p:nvSpPr>
        <p:spPr/>
        <p:txBody>
          <a:bodyPr/>
          <a:lstStyle/>
          <a:p>
            <a:r>
              <a:rPr lang="en-US" dirty="0"/>
              <a:t>Cap and Graphite Filler Structure</a:t>
            </a:r>
          </a:p>
        </p:txBody>
      </p:sp>
      <p:sp>
        <p:nvSpPr>
          <p:cNvPr id="6" name="Text Placeholder 5">
            <a:extLst>
              <a:ext uri="{FF2B5EF4-FFF2-40B4-BE49-F238E27FC236}">
                <a16:creationId xmlns:a16="http://schemas.microsoft.com/office/drawing/2014/main" id="{DD6AFCE2-87A9-4A29-8DAC-CD527F830A10}"/>
              </a:ext>
            </a:extLst>
          </p:cNvPr>
          <p:cNvSpPr>
            <a:spLocks noGrp="1"/>
          </p:cNvSpPr>
          <p:nvPr>
            <p:ph type="body" sz="quarter" idx="13"/>
          </p:nvPr>
        </p:nvSpPr>
        <p:spPr/>
        <p:txBody>
          <a:bodyPr/>
          <a:lstStyle/>
          <a:p>
            <a:r>
              <a:rPr lang="en-US" dirty="0"/>
              <a:t>NTP at OSU</a:t>
            </a:r>
          </a:p>
        </p:txBody>
      </p:sp>
      <p:pic>
        <p:nvPicPr>
          <p:cNvPr id="10" name="Picture 9">
            <a:extLst>
              <a:ext uri="{FF2B5EF4-FFF2-40B4-BE49-F238E27FC236}">
                <a16:creationId xmlns:a16="http://schemas.microsoft.com/office/drawing/2014/main" id="{6E0D1B10-7874-43DA-9F26-72522D8C272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790023" y="1224216"/>
            <a:ext cx="3631624" cy="4842164"/>
          </a:xfrm>
          <a:prstGeom prst="rect">
            <a:avLst/>
          </a:prstGeom>
        </p:spPr>
      </p:pic>
      <p:pic>
        <p:nvPicPr>
          <p:cNvPr id="12" name="Picture 11">
            <a:extLst>
              <a:ext uri="{FF2B5EF4-FFF2-40B4-BE49-F238E27FC236}">
                <a16:creationId xmlns:a16="http://schemas.microsoft.com/office/drawing/2014/main" id="{59576F0E-ECBA-4229-99F1-E0D221ADE68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1160318" y="1829486"/>
            <a:ext cx="4842164" cy="3631624"/>
          </a:xfrm>
          <a:prstGeom prst="rect">
            <a:avLst/>
          </a:prstGeom>
        </p:spPr>
      </p:pic>
    </p:spTree>
    <p:extLst>
      <p:ext uri="{BB962C8B-B14F-4D97-AF65-F5344CB8AC3E}">
        <p14:creationId xmlns:p14="http://schemas.microsoft.com/office/powerpoint/2010/main" val="15594185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148C5-462F-4BD9-AE49-12CF8C943F2C}"/>
              </a:ext>
            </a:extLst>
          </p:cNvPr>
          <p:cNvSpPr>
            <a:spLocks noGrp="1"/>
          </p:cNvSpPr>
          <p:nvPr>
            <p:ph type="title"/>
          </p:nvPr>
        </p:nvSpPr>
        <p:spPr/>
        <p:txBody>
          <a:bodyPr/>
          <a:lstStyle/>
          <a:p>
            <a:r>
              <a:rPr lang="en-US" dirty="0">
                <a:cs typeface="Calibri Light"/>
              </a:rPr>
              <a:t>Data Acquisition and Control System</a:t>
            </a:r>
            <a:endParaRPr lang="en-US" dirty="0"/>
          </a:p>
        </p:txBody>
      </p:sp>
      <p:sp>
        <p:nvSpPr>
          <p:cNvPr id="6" name="Text Placeholder 5">
            <a:extLst>
              <a:ext uri="{FF2B5EF4-FFF2-40B4-BE49-F238E27FC236}">
                <a16:creationId xmlns:a16="http://schemas.microsoft.com/office/drawing/2014/main" id="{3601A43F-86F7-4CD0-8458-A13DD13A15DD}"/>
              </a:ext>
            </a:extLst>
          </p:cNvPr>
          <p:cNvSpPr>
            <a:spLocks noGrp="1"/>
          </p:cNvSpPr>
          <p:nvPr>
            <p:ph type="body" sz="quarter" idx="13"/>
          </p:nvPr>
        </p:nvSpPr>
        <p:spPr/>
        <p:txBody>
          <a:bodyPr/>
          <a:lstStyle/>
          <a:p>
            <a:r>
              <a:rPr lang="en-US" dirty="0"/>
              <a:t>NTP at OSU</a:t>
            </a:r>
          </a:p>
        </p:txBody>
      </p:sp>
      <p:grpSp>
        <p:nvGrpSpPr>
          <p:cNvPr id="7" name="Group 6">
            <a:extLst>
              <a:ext uri="{FF2B5EF4-FFF2-40B4-BE49-F238E27FC236}">
                <a16:creationId xmlns:a16="http://schemas.microsoft.com/office/drawing/2014/main" id="{9462311E-3EB1-46D1-978C-CCCCC3A674CE}"/>
              </a:ext>
            </a:extLst>
          </p:cNvPr>
          <p:cNvGrpSpPr/>
          <p:nvPr/>
        </p:nvGrpSpPr>
        <p:grpSpPr>
          <a:xfrm>
            <a:off x="1915414" y="1300656"/>
            <a:ext cx="8361172" cy="4703219"/>
            <a:chOff x="1482852" y="1447800"/>
            <a:chExt cx="8361172" cy="4703219"/>
          </a:xfrm>
        </p:grpSpPr>
        <p:pic>
          <p:nvPicPr>
            <p:cNvPr id="4" name="Graphic 3" descr="Computer outline">
              <a:extLst>
                <a:ext uri="{FF2B5EF4-FFF2-40B4-BE49-F238E27FC236}">
                  <a16:creationId xmlns:a16="http://schemas.microsoft.com/office/drawing/2014/main" id="{2653A91D-1B94-4A2A-8F40-D2B78520246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162550" y="1447800"/>
              <a:ext cx="1981200" cy="1981200"/>
            </a:xfrm>
            <a:prstGeom prst="rect">
              <a:avLst/>
            </a:prstGeom>
          </p:spPr>
        </p:pic>
        <p:pic>
          <p:nvPicPr>
            <p:cNvPr id="8" name="Graphic 7">
              <a:extLst>
                <a:ext uri="{FF2B5EF4-FFF2-40B4-BE49-F238E27FC236}">
                  <a16:creationId xmlns:a16="http://schemas.microsoft.com/office/drawing/2014/main" id="{8D07B914-2B2B-44A7-8E66-3CD17E068D3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543050" y="3784273"/>
              <a:ext cx="3105150" cy="1537354"/>
            </a:xfrm>
            <a:prstGeom prst="rect">
              <a:avLst/>
            </a:prstGeom>
          </p:spPr>
        </p:pic>
        <p:pic>
          <p:nvPicPr>
            <p:cNvPr id="12" name="Picture 11" descr="A picture containing text, electronics, circuit&#10;&#10;Description automatically generated">
              <a:extLst>
                <a:ext uri="{FF2B5EF4-FFF2-40B4-BE49-F238E27FC236}">
                  <a16:creationId xmlns:a16="http://schemas.microsoft.com/office/drawing/2014/main" id="{5E7F2EBE-22C4-40B0-9B1A-8A92178EDF7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43750" y="3714750"/>
              <a:ext cx="2235200" cy="1676400"/>
            </a:xfrm>
            <a:prstGeom prst="rect">
              <a:avLst/>
            </a:prstGeom>
          </p:spPr>
        </p:pic>
        <p:sp>
          <p:nvSpPr>
            <p:cNvPr id="13" name="Freeform: Shape 12">
              <a:extLst>
                <a:ext uri="{FF2B5EF4-FFF2-40B4-BE49-F238E27FC236}">
                  <a16:creationId xmlns:a16="http://schemas.microsoft.com/office/drawing/2014/main" id="{AABB2521-770A-461F-B16F-31ED67285887}"/>
                </a:ext>
              </a:extLst>
            </p:cNvPr>
            <p:cNvSpPr/>
            <p:nvPr/>
          </p:nvSpPr>
          <p:spPr>
            <a:xfrm>
              <a:off x="3619500" y="2714625"/>
              <a:ext cx="1143000" cy="771525"/>
            </a:xfrm>
            <a:custGeom>
              <a:avLst/>
              <a:gdLst>
                <a:gd name="connsiteX0" fmla="*/ 1143000 w 1143000"/>
                <a:gd name="connsiteY0" fmla="*/ 0 h 771525"/>
                <a:gd name="connsiteX1" fmla="*/ 542925 w 1143000"/>
                <a:gd name="connsiteY1" fmla="*/ 142875 h 771525"/>
                <a:gd name="connsiteX2" fmla="*/ 0 w 1143000"/>
                <a:gd name="connsiteY2" fmla="*/ 771525 h 771525"/>
              </a:gdLst>
              <a:ahLst/>
              <a:cxnLst>
                <a:cxn ang="0">
                  <a:pos x="connsiteX0" y="connsiteY0"/>
                </a:cxn>
                <a:cxn ang="0">
                  <a:pos x="connsiteX1" y="connsiteY1"/>
                </a:cxn>
                <a:cxn ang="0">
                  <a:pos x="connsiteX2" y="connsiteY2"/>
                </a:cxn>
              </a:cxnLst>
              <a:rect l="l" t="t" r="r" b="b"/>
              <a:pathLst>
                <a:path w="1143000" h="771525">
                  <a:moveTo>
                    <a:pt x="1143000" y="0"/>
                  </a:moveTo>
                  <a:cubicBezTo>
                    <a:pt x="938212" y="7144"/>
                    <a:pt x="733425" y="14288"/>
                    <a:pt x="542925" y="142875"/>
                  </a:cubicBezTo>
                  <a:cubicBezTo>
                    <a:pt x="352425" y="271462"/>
                    <a:pt x="77787" y="650875"/>
                    <a:pt x="0" y="771525"/>
                  </a:cubicBezTo>
                </a:path>
              </a:pathLst>
            </a:cu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14" name="Freeform: Shape 13">
              <a:extLst>
                <a:ext uri="{FF2B5EF4-FFF2-40B4-BE49-F238E27FC236}">
                  <a16:creationId xmlns:a16="http://schemas.microsoft.com/office/drawing/2014/main" id="{05A82126-549A-4118-8125-6DF7019916DA}"/>
                </a:ext>
              </a:extLst>
            </p:cNvPr>
            <p:cNvSpPr/>
            <p:nvPr/>
          </p:nvSpPr>
          <p:spPr>
            <a:xfrm>
              <a:off x="7306056" y="2862072"/>
              <a:ext cx="960120" cy="722376"/>
            </a:xfrm>
            <a:custGeom>
              <a:avLst/>
              <a:gdLst>
                <a:gd name="connsiteX0" fmla="*/ 0 w 960120"/>
                <a:gd name="connsiteY0" fmla="*/ 0 h 722376"/>
                <a:gd name="connsiteX1" fmla="*/ 630936 w 960120"/>
                <a:gd name="connsiteY1" fmla="*/ 173736 h 722376"/>
                <a:gd name="connsiteX2" fmla="*/ 960120 w 960120"/>
                <a:gd name="connsiteY2" fmla="*/ 722376 h 722376"/>
              </a:gdLst>
              <a:ahLst/>
              <a:cxnLst>
                <a:cxn ang="0">
                  <a:pos x="connsiteX0" y="connsiteY0"/>
                </a:cxn>
                <a:cxn ang="0">
                  <a:pos x="connsiteX1" y="connsiteY1"/>
                </a:cxn>
                <a:cxn ang="0">
                  <a:pos x="connsiteX2" y="connsiteY2"/>
                </a:cxn>
              </a:cxnLst>
              <a:rect l="l" t="t" r="r" b="b"/>
              <a:pathLst>
                <a:path w="960120" h="722376">
                  <a:moveTo>
                    <a:pt x="0" y="0"/>
                  </a:moveTo>
                  <a:cubicBezTo>
                    <a:pt x="235458" y="26670"/>
                    <a:pt x="470916" y="53340"/>
                    <a:pt x="630936" y="173736"/>
                  </a:cubicBezTo>
                  <a:cubicBezTo>
                    <a:pt x="790956" y="294132"/>
                    <a:pt x="875538" y="508254"/>
                    <a:pt x="960120" y="722376"/>
                  </a:cubicBezTo>
                </a:path>
              </a:pathLst>
            </a:cu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15" name="TextBox 14">
              <a:extLst>
                <a:ext uri="{FF2B5EF4-FFF2-40B4-BE49-F238E27FC236}">
                  <a16:creationId xmlns:a16="http://schemas.microsoft.com/office/drawing/2014/main" id="{22ECCBA3-A46A-4564-8A4F-80071D40F8D4}"/>
                </a:ext>
              </a:extLst>
            </p:cNvPr>
            <p:cNvSpPr txBox="1"/>
            <p:nvPr/>
          </p:nvSpPr>
          <p:spPr>
            <a:xfrm>
              <a:off x="1482852" y="5504688"/>
              <a:ext cx="3165348" cy="646331"/>
            </a:xfrm>
            <a:prstGeom prst="rect">
              <a:avLst/>
            </a:prstGeom>
            <a:noFill/>
          </p:spPr>
          <p:txBody>
            <a:bodyPr wrap="square" rtlCol="0">
              <a:spAutoFit/>
            </a:bodyPr>
            <a:lstStyle/>
            <a:p>
              <a:pPr algn="ctr"/>
              <a:r>
                <a:rPr lang="en-US" dirty="0">
                  <a:latin typeface="Arial Nova" panose="020B0504020202020204" pitchFamily="34" charset="0"/>
                </a:rPr>
                <a:t>Arduino Mega (2560 R3)</a:t>
              </a:r>
            </a:p>
            <a:p>
              <a:pPr algn="ctr"/>
              <a:r>
                <a:rPr lang="en-US" i="1" dirty="0">
                  <a:latin typeface="Arial Nova" panose="020B0504020202020204" pitchFamily="34" charset="0"/>
                </a:rPr>
                <a:t>Data Acquisition</a:t>
              </a:r>
            </a:p>
          </p:txBody>
        </p:sp>
        <p:sp>
          <p:nvSpPr>
            <p:cNvPr id="16" name="TextBox 15">
              <a:extLst>
                <a:ext uri="{FF2B5EF4-FFF2-40B4-BE49-F238E27FC236}">
                  <a16:creationId xmlns:a16="http://schemas.microsoft.com/office/drawing/2014/main" id="{2DEC5BCF-C57D-4A75-BF01-56FA543F70A8}"/>
                </a:ext>
              </a:extLst>
            </p:cNvPr>
            <p:cNvSpPr txBox="1"/>
            <p:nvPr/>
          </p:nvSpPr>
          <p:spPr>
            <a:xfrm>
              <a:off x="6678676" y="5391150"/>
              <a:ext cx="3165348" cy="646331"/>
            </a:xfrm>
            <a:prstGeom prst="rect">
              <a:avLst/>
            </a:prstGeom>
            <a:noFill/>
          </p:spPr>
          <p:txBody>
            <a:bodyPr wrap="square" rtlCol="0">
              <a:spAutoFit/>
            </a:bodyPr>
            <a:lstStyle/>
            <a:p>
              <a:pPr algn="ctr"/>
              <a:r>
                <a:rPr lang="en-US" dirty="0">
                  <a:latin typeface="Arial Nova" panose="020B0504020202020204" pitchFamily="34" charset="0"/>
                </a:rPr>
                <a:t>Arduino Uno (R3)</a:t>
              </a:r>
            </a:p>
            <a:p>
              <a:pPr algn="ctr"/>
              <a:r>
                <a:rPr lang="en-US" i="1" dirty="0">
                  <a:latin typeface="Arial Nova" panose="020B0504020202020204" pitchFamily="34" charset="0"/>
                </a:rPr>
                <a:t>Controller</a:t>
              </a:r>
            </a:p>
          </p:txBody>
        </p:sp>
        <p:sp>
          <p:nvSpPr>
            <p:cNvPr id="17" name="TextBox 16">
              <a:extLst>
                <a:ext uri="{FF2B5EF4-FFF2-40B4-BE49-F238E27FC236}">
                  <a16:creationId xmlns:a16="http://schemas.microsoft.com/office/drawing/2014/main" id="{F1DF5F2E-EAB9-42EB-9580-BAAB5BF4402E}"/>
                </a:ext>
              </a:extLst>
            </p:cNvPr>
            <p:cNvSpPr txBox="1"/>
            <p:nvPr/>
          </p:nvSpPr>
          <p:spPr>
            <a:xfrm>
              <a:off x="4040124" y="3043922"/>
              <a:ext cx="4226052" cy="646331"/>
            </a:xfrm>
            <a:prstGeom prst="rect">
              <a:avLst/>
            </a:prstGeom>
            <a:noFill/>
          </p:spPr>
          <p:txBody>
            <a:bodyPr wrap="square" rtlCol="0">
              <a:spAutoFit/>
            </a:bodyPr>
            <a:lstStyle/>
            <a:p>
              <a:pPr algn="ctr"/>
              <a:r>
                <a:rPr lang="en-US" dirty="0">
                  <a:latin typeface="Arial Nova" panose="020B0504020202020204" pitchFamily="34" charset="0"/>
                </a:rPr>
                <a:t>Lab Computer with Python/MATLAB</a:t>
              </a:r>
            </a:p>
            <a:p>
              <a:pPr algn="ctr"/>
              <a:r>
                <a:rPr lang="en-US" i="1" dirty="0">
                  <a:latin typeface="Arial Nova" panose="020B0504020202020204" pitchFamily="34" charset="0"/>
                </a:rPr>
                <a:t>Data/Command Processing</a:t>
              </a:r>
            </a:p>
          </p:txBody>
        </p:sp>
      </p:grpSp>
    </p:spTree>
    <p:extLst>
      <p:ext uri="{BB962C8B-B14F-4D97-AF65-F5344CB8AC3E}">
        <p14:creationId xmlns:p14="http://schemas.microsoft.com/office/powerpoint/2010/main" val="16637679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Arc 9">
            <a:extLst>
              <a:ext uri="{FF2B5EF4-FFF2-40B4-BE49-F238E27FC236}">
                <a16:creationId xmlns:a16="http://schemas.microsoft.com/office/drawing/2014/main" id="{6D0D2E7D-74A3-4D20-87D0-86E986FA7292}"/>
              </a:ext>
            </a:extLst>
          </p:cNvPr>
          <p:cNvSpPr/>
          <p:nvPr/>
        </p:nvSpPr>
        <p:spPr>
          <a:xfrm rot="8330430">
            <a:off x="3725149" y="1460239"/>
            <a:ext cx="4685206" cy="4685206"/>
          </a:xfrm>
          <a:prstGeom prst="arc">
            <a:avLst>
              <a:gd name="adj1" fmla="val 17207819"/>
              <a:gd name="adj2" fmla="val 0"/>
            </a:avLst>
          </a:prstGeom>
          <a:ln w="7620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Arial Nova" panose="020B0504020202020204" pitchFamily="34" charset="0"/>
            </a:endParaRPr>
          </a:p>
        </p:txBody>
      </p:sp>
      <p:grpSp>
        <p:nvGrpSpPr>
          <p:cNvPr id="5" name="Group 4">
            <a:extLst>
              <a:ext uri="{FF2B5EF4-FFF2-40B4-BE49-F238E27FC236}">
                <a16:creationId xmlns:a16="http://schemas.microsoft.com/office/drawing/2014/main" id="{6E916AE4-F989-44DF-89C1-690C514C191B}"/>
              </a:ext>
            </a:extLst>
          </p:cNvPr>
          <p:cNvGrpSpPr/>
          <p:nvPr/>
        </p:nvGrpSpPr>
        <p:grpSpPr>
          <a:xfrm>
            <a:off x="495042" y="1059324"/>
            <a:ext cx="11145419" cy="5798676"/>
            <a:chOff x="393438" y="1059324"/>
            <a:chExt cx="11145419" cy="5798676"/>
          </a:xfrm>
        </p:grpSpPr>
        <p:pic>
          <p:nvPicPr>
            <p:cNvPr id="4" name="Graphic 3">
              <a:extLst>
                <a:ext uri="{FF2B5EF4-FFF2-40B4-BE49-F238E27FC236}">
                  <a16:creationId xmlns:a16="http://schemas.microsoft.com/office/drawing/2014/main" id="{8162C990-83F5-4AA7-8A4E-DE465111E80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9097" y="3209599"/>
              <a:ext cx="3655334" cy="1809750"/>
            </a:xfrm>
            <a:prstGeom prst="rect">
              <a:avLst/>
            </a:prstGeom>
          </p:spPr>
        </p:pic>
        <p:pic>
          <p:nvPicPr>
            <p:cNvPr id="6" name="Picture 5" descr="Icon&#10;&#10;Description automatically generated">
              <a:extLst>
                <a:ext uri="{FF2B5EF4-FFF2-40B4-BE49-F238E27FC236}">
                  <a16:creationId xmlns:a16="http://schemas.microsoft.com/office/drawing/2014/main" id="{EF53DFC2-87AB-4571-91CA-A02B235EC1E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23850" y="1059324"/>
              <a:ext cx="1748502" cy="1748502"/>
            </a:xfrm>
            <a:prstGeom prst="rect">
              <a:avLst/>
            </a:prstGeom>
          </p:spPr>
        </p:pic>
        <p:pic>
          <p:nvPicPr>
            <p:cNvPr id="7" name="Picture 6" descr="A picture containing text, electronics, circuit&#10;&#10;Description automatically generated">
              <a:extLst>
                <a:ext uri="{FF2B5EF4-FFF2-40B4-BE49-F238E27FC236}">
                  <a16:creationId xmlns:a16="http://schemas.microsoft.com/office/drawing/2014/main" id="{71EEC7D9-AF39-4631-A395-E112095BB96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65140" y="4228773"/>
              <a:ext cx="2730500" cy="2047876"/>
            </a:xfrm>
            <a:prstGeom prst="rect">
              <a:avLst/>
            </a:prstGeom>
          </p:spPr>
        </p:pic>
        <p:sp>
          <p:nvSpPr>
            <p:cNvPr id="8" name="Arc 7">
              <a:extLst>
                <a:ext uri="{FF2B5EF4-FFF2-40B4-BE49-F238E27FC236}">
                  <a16:creationId xmlns:a16="http://schemas.microsoft.com/office/drawing/2014/main" id="{8F8D0E2F-5DF5-4F96-852C-B1EDF2E6A4BD}"/>
                </a:ext>
              </a:extLst>
            </p:cNvPr>
            <p:cNvSpPr/>
            <p:nvPr/>
          </p:nvSpPr>
          <p:spPr>
            <a:xfrm rot="16437870">
              <a:off x="2190138" y="1435085"/>
              <a:ext cx="4685206" cy="4685206"/>
            </a:xfrm>
            <a:prstGeom prst="arc">
              <a:avLst>
                <a:gd name="adj1" fmla="val 17207819"/>
                <a:gd name="adj2" fmla="val 63660"/>
              </a:avLst>
            </a:prstGeom>
            <a:ln w="7620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Arial Nova" panose="020B0504020202020204" pitchFamily="34" charset="0"/>
              </a:endParaRPr>
            </a:p>
          </p:txBody>
        </p:sp>
        <p:sp>
          <p:nvSpPr>
            <p:cNvPr id="9" name="Arc 8">
              <a:extLst>
                <a:ext uri="{FF2B5EF4-FFF2-40B4-BE49-F238E27FC236}">
                  <a16:creationId xmlns:a16="http://schemas.microsoft.com/office/drawing/2014/main" id="{A22796C5-E72C-4133-9D25-D2A5BCE23E12}"/>
                </a:ext>
              </a:extLst>
            </p:cNvPr>
            <p:cNvSpPr/>
            <p:nvPr/>
          </p:nvSpPr>
          <p:spPr>
            <a:xfrm rot="249720">
              <a:off x="4523763" y="1635111"/>
              <a:ext cx="4685206" cy="4685206"/>
            </a:xfrm>
            <a:prstGeom prst="arc">
              <a:avLst>
                <a:gd name="adj1" fmla="val 17207819"/>
                <a:gd name="adj2" fmla="val 0"/>
              </a:avLst>
            </a:prstGeom>
            <a:ln w="7620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Arial Nova" panose="020B0504020202020204" pitchFamily="34" charset="0"/>
              </a:endParaRPr>
            </a:p>
          </p:txBody>
        </p:sp>
        <p:sp>
          <p:nvSpPr>
            <p:cNvPr id="11" name="TextBox 10">
              <a:extLst>
                <a:ext uri="{FF2B5EF4-FFF2-40B4-BE49-F238E27FC236}">
                  <a16:creationId xmlns:a16="http://schemas.microsoft.com/office/drawing/2014/main" id="{FBF7871C-A488-4E3E-89D8-856770C7E82E}"/>
                </a:ext>
              </a:extLst>
            </p:cNvPr>
            <p:cNvSpPr txBox="1"/>
            <p:nvPr/>
          </p:nvSpPr>
          <p:spPr>
            <a:xfrm>
              <a:off x="393438" y="5024194"/>
              <a:ext cx="4766652" cy="369332"/>
            </a:xfrm>
            <a:prstGeom prst="rect">
              <a:avLst/>
            </a:prstGeom>
            <a:noFill/>
          </p:spPr>
          <p:txBody>
            <a:bodyPr wrap="square" rtlCol="0">
              <a:spAutoFit/>
            </a:bodyPr>
            <a:lstStyle/>
            <a:p>
              <a:pPr algn="ctr"/>
              <a:r>
                <a:rPr lang="en-US" b="1" dirty="0">
                  <a:latin typeface="Arial Nova" panose="020B0504020202020204" pitchFamily="34" charset="0"/>
                </a:rPr>
                <a:t>Arduino Mega collects test article data</a:t>
              </a:r>
            </a:p>
          </p:txBody>
        </p:sp>
        <p:sp>
          <p:nvSpPr>
            <p:cNvPr id="13" name="TextBox 12">
              <a:extLst>
                <a:ext uri="{FF2B5EF4-FFF2-40B4-BE49-F238E27FC236}">
                  <a16:creationId xmlns:a16="http://schemas.microsoft.com/office/drawing/2014/main" id="{9EDC4980-F786-4903-8E6E-0E33513A96FD}"/>
                </a:ext>
              </a:extLst>
            </p:cNvPr>
            <p:cNvSpPr txBox="1"/>
            <p:nvPr/>
          </p:nvSpPr>
          <p:spPr>
            <a:xfrm>
              <a:off x="6828463" y="6091983"/>
              <a:ext cx="4710394" cy="369332"/>
            </a:xfrm>
            <a:prstGeom prst="rect">
              <a:avLst/>
            </a:prstGeom>
            <a:noFill/>
          </p:spPr>
          <p:txBody>
            <a:bodyPr wrap="square" rtlCol="0">
              <a:spAutoFit/>
            </a:bodyPr>
            <a:lstStyle/>
            <a:p>
              <a:pPr algn="ctr"/>
              <a:r>
                <a:rPr lang="en-US" b="1" dirty="0">
                  <a:latin typeface="Arial Nova" panose="020B0504020202020204" pitchFamily="34" charset="0"/>
                </a:rPr>
                <a:t>Arduino Uno sends mass flow command</a:t>
              </a:r>
            </a:p>
          </p:txBody>
        </p:sp>
        <p:sp>
          <p:nvSpPr>
            <p:cNvPr id="14" name="TextBox 13">
              <a:extLst>
                <a:ext uri="{FF2B5EF4-FFF2-40B4-BE49-F238E27FC236}">
                  <a16:creationId xmlns:a16="http://schemas.microsoft.com/office/drawing/2014/main" id="{77E3EEA0-DD1C-490A-B027-DDC701372D80}"/>
                </a:ext>
              </a:extLst>
            </p:cNvPr>
            <p:cNvSpPr txBox="1"/>
            <p:nvPr/>
          </p:nvSpPr>
          <p:spPr>
            <a:xfrm>
              <a:off x="4344964" y="6211669"/>
              <a:ext cx="2287192" cy="646331"/>
            </a:xfrm>
            <a:prstGeom prst="rect">
              <a:avLst/>
            </a:prstGeom>
            <a:noFill/>
          </p:spPr>
          <p:txBody>
            <a:bodyPr wrap="square" rtlCol="0">
              <a:spAutoFit/>
            </a:bodyPr>
            <a:lstStyle/>
            <a:p>
              <a:pPr algn="ctr"/>
              <a:r>
                <a:rPr lang="en-US" i="1" dirty="0">
                  <a:latin typeface="Arial Nova" panose="020B0504020202020204" pitchFamily="34" charset="0"/>
                </a:rPr>
                <a:t>Test article responds to new conditions</a:t>
              </a:r>
            </a:p>
          </p:txBody>
        </p:sp>
        <p:sp>
          <p:nvSpPr>
            <p:cNvPr id="15" name="TextBox 14">
              <a:extLst>
                <a:ext uri="{FF2B5EF4-FFF2-40B4-BE49-F238E27FC236}">
                  <a16:creationId xmlns:a16="http://schemas.microsoft.com/office/drawing/2014/main" id="{4BA112FF-4015-477C-8C0E-37FED203BBB8}"/>
                </a:ext>
              </a:extLst>
            </p:cNvPr>
            <p:cNvSpPr txBox="1"/>
            <p:nvPr/>
          </p:nvSpPr>
          <p:spPr>
            <a:xfrm>
              <a:off x="6228932" y="1127981"/>
              <a:ext cx="5154438" cy="646331"/>
            </a:xfrm>
            <a:prstGeom prst="rect">
              <a:avLst/>
            </a:prstGeom>
            <a:noFill/>
          </p:spPr>
          <p:txBody>
            <a:bodyPr wrap="square" rtlCol="0">
              <a:spAutoFit/>
            </a:bodyPr>
            <a:lstStyle/>
            <a:p>
              <a:pPr algn="ctr"/>
              <a:r>
                <a:rPr lang="en-US" b="1" dirty="0" err="1">
                  <a:latin typeface="Arial Nova" panose="020B0504020202020204" pitchFamily="34" charset="0"/>
                </a:rPr>
                <a:t>Simscape</a:t>
              </a:r>
              <a:r>
                <a:rPr lang="en-US" b="1" dirty="0">
                  <a:latin typeface="Arial Nova" panose="020B0504020202020204" pitchFamily="34" charset="0"/>
                </a:rPr>
                <a:t>/Ansys determines optimal mass flow rate</a:t>
              </a:r>
            </a:p>
          </p:txBody>
        </p:sp>
        <p:sp>
          <p:nvSpPr>
            <p:cNvPr id="16" name="TextBox 15">
              <a:extLst>
                <a:ext uri="{FF2B5EF4-FFF2-40B4-BE49-F238E27FC236}">
                  <a16:creationId xmlns:a16="http://schemas.microsoft.com/office/drawing/2014/main" id="{37AA1B7E-4D61-43A1-B7D3-9512DED5BBE3}"/>
                </a:ext>
              </a:extLst>
            </p:cNvPr>
            <p:cNvSpPr txBox="1"/>
            <p:nvPr/>
          </p:nvSpPr>
          <p:spPr>
            <a:xfrm>
              <a:off x="1699640" y="1513212"/>
              <a:ext cx="1340884" cy="646331"/>
            </a:xfrm>
            <a:prstGeom prst="rect">
              <a:avLst/>
            </a:prstGeom>
            <a:noFill/>
          </p:spPr>
          <p:txBody>
            <a:bodyPr wrap="square" rtlCol="0">
              <a:spAutoFit/>
            </a:bodyPr>
            <a:lstStyle/>
            <a:p>
              <a:pPr algn="ctr"/>
              <a:r>
                <a:rPr lang="en-US" i="1" dirty="0">
                  <a:latin typeface="Arial Nova" panose="020B0504020202020204" pitchFamily="34" charset="0"/>
                </a:rPr>
                <a:t>Serial port sends data</a:t>
              </a:r>
            </a:p>
          </p:txBody>
        </p:sp>
        <p:sp>
          <p:nvSpPr>
            <p:cNvPr id="17" name="TextBox 16">
              <a:extLst>
                <a:ext uri="{FF2B5EF4-FFF2-40B4-BE49-F238E27FC236}">
                  <a16:creationId xmlns:a16="http://schemas.microsoft.com/office/drawing/2014/main" id="{EA5694E7-D42B-4CE6-907D-B1280A4625DA}"/>
                </a:ext>
              </a:extLst>
            </p:cNvPr>
            <p:cNvSpPr txBox="1"/>
            <p:nvPr/>
          </p:nvSpPr>
          <p:spPr>
            <a:xfrm>
              <a:off x="8507412" y="2101641"/>
              <a:ext cx="2331284" cy="646331"/>
            </a:xfrm>
            <a:prstGeom prst="rect">
              <a:avLst/>
            </a:prstGeom>
            <a:noFill/>
          </p:spPr>
          <p:txBody>
            <a:bodyPr wrap="square" rtlCol="0">
              <a:spAutoFit/>
            </a:bodyPr>
            <a:lstStyle/>
            <a:p>
              <a:pPr algn="ctr"/>
              <a:r>
                <a:rPr lang="en-US" i="1" dirty="0">
                  <a:latin typeface="Arial Nova" panose="020B0504020202020204" pitchFamily="34" charset="0"/>
                </a:rPr>
                <a:t>Serial port sends command</a:t>
              </a:r>
            </a:p>
          </p:txBody>
        </p:sp>
      </p:grpSp>
      <p:sp>
        <p:nvSpPr>
          <p:cNvPr id="2" name="Title 1">
            <a:extLst>
              <a:ext uri="{FF2B5EF4-FFF2-40B4-BE49-F238E27FC236}">
                <a16:creationId xmlns:a16="http://schemas.microsoft.com/office/drawing/2014/main" id="{6E2A30CB-7528-48E5-A55F-5C3D9C15D1E5}"/>
              </a:ext>
            </a:extLst>
          </p:cNvPr>
          <p:cNvSpPr>
            <a:spLocks noGrp="1"/>
          </p:cNvSpPr>
          <p:nvPr>
            <p:ph type="title"/>
          </p:nvPr>
        </p:nvSpPr>
        <p:spPr/>
        <p:txBody>
          <a:bodyPr/>
          <a:lstStyle/>
          <a:p>
            <a:r>
              <a:rPr lang="en-US" dirty="0"/>
              <a:t>Control System Cycle</a:t>
            </a:r>
          </a:p>
        </p:txBody>
      </p:sp>
      <p:sp>
        <p:nvSpPr>
          <p:cNvPr id="3" name="Text Placeholder 2">
            <a:extLst>
              <a:ext uri="{FF2B5EF4-FFF2-40B4-BE49-F238E27FC236}">
                <a16:creationId xmlns:a16="http://schemas.microsoft.com/office/drawing/2014/main" id="{F6D64E46-3C69-47C3-8BB0-C4F9A2F8FEFA}"/>
              </a:ext>
            </a:extLst>
          </p:cNvPr>
          <p:cNvSpPr>
            <a:spLocks noGrp="1"/>
          </p:cNvSpPr>
          <p:nvPr>
            <p:ph type="body" sz="quarter" idx="13"/>
          </p:nvPr>
        </p:nvSpPr>
        <p:spPr/>
        <p:txBody>
          <a:bodyPr/>
          <a:lstStyle/>
          <a:p>
            <a:r>
              <a:rPr lang="en-US" dirty="0"/>
              <a:t>NTP at OSU</a:t>
            </a:r>
          </a:p>
        </p:txBody>
      </p:sp>
    </p:spTree>
    <p:extLst>
      <p:ext uri="{BB962C8B-B14F-4D97-AF65-F5344CB8AC3E}">
        <p14:creationId xmlns:p14="http://schemas.microsoft.com/office/powerpoint/2010/main" val="34682252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148C5-462F-4BD9-AE49-12CF8C943F2C}"/>
              </a:ext>
            </a:extLst>
          </p:cNvPr>
          <p:cNvSpPr>
            <a:spLocks noGrp="1"/>
          </p:cNvSpPr>
          <p:nvPr>
            <p:ph type="title"/>
          </p:nvPr>
        </p:nvSpPr>
        <p:spPr/>
        <p:txBody>
          <a:bodyPr/>
          <a:lstStyle/>
          <a:p>
            <a:r>
              <a:rPr lang="en-US" dirty="0">
                <a:cs typeface="Calibri Light"/>
              </a:rPr>
              <a:t>Control System Overview</a:t>
            </a:r>
            <a:endParaRPr lang="en-US" dirty="0"/>
          </a:p>
        </p:txBody>
      </p:sp>
      <p:sp>
        <p:nvSpPr>
          <p:cNvPr id="4" name="Text Placeholder 3">
            <a:extLst>
              <a:ext uri="{FF2B5EF4-FFF2-40B4-BE49-F238E27FC236}">
                <a16:creationId xmlns:a16="http://schemas.microsoft.com/office/drawing/2014/main" id="{9BC76196-F924-4DBA-9E7B-AF567D25D1AA}"/>
              </a:ext>
            </a:extLst>
          </p:cNvPr>
          <p:cNvSpPr>
            <a:spLocks noGrp="1"/>
          </p:cNvSpPr>
          <p:nvPr>
            <p:ph type="body" sz="quarter" idx="13"/>
          </p:nvPr>
        </p:nvSpPr>
        <p:spPr/>
        <p:txBody>
          <a:bodyPr/>
          <a:lstStyle/>
          <a:p>
            <a:r>
              <a:rPr lang="en-US" dirty="0"/>
              <a:t>NTP at OSU</a:t>
            </a:r>
          </a:p>
        </p:txBody>
      </p:sp>
      <p:pic>
        <p:nvPicPr>
          <p:cNvPr id="12" name="Picture 11" descr="A picture containing text, electronics, circuit&#10;&#10;Description automatically generated">
            <a:extLst>
              <a:ext uri="{FF2B5EF4-FFF2-40B4-BE49-F238E27FC236}">
                <a16:creationId xmlns:a16="http://schemas.microsoft.com/office/drawing/2014/main" id="{5E7F2EBE-22C4-40B0-9B1A-8A92178EDF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37126" y="1752600"/>
            <a:ext cx="2235200" cy="1676400"/>
          </a:xfrm>
          <a:prstGeom prst="rect">
            <a:avLst/>
          </a:prstGeom>
        </p:spPr>
      </p:pic>
      <p:sp>
        <p:nvSpPr>
          <p:cNvPr id="16" name="TextBox 15">
            <a:extLst>
              <a:ext uri="{FF2B5EF4-FFF2-40B4-BE49-F238E27FC236}">
                <a16:creationId xmlns:a16="http://schemas.microsoft.com/office/drawing/2014/main" id="{2DEC5BCF-C57D-4A75-BF01-56FA543F70A8}"/>
              </a:ext>
            </a:extLst>
          </p:cNvPr>
          <p:cNvSpPr txBox="1"/>
          <p:nvPr/>
        </p:nvSpPr>
        <p:spPr>
          <a:xfrm>
            <a:off x="3972052" y="3429000"/>
            <a:ext cx="3165348" cy="646331"/>
          </a:xfrm>
          <a:prstGeom prst="rect">
            <a:avLst/>
          </a:prstGeom>
          <a:noFill/>
        </p:spPr>
        <p:txBody>
          <a:bodyPr wrap="square" rtlCol="0">
            <a:spAutoFit/>
          </a:bodyPr>
          <a:lstStyle/>
          <a:p>
            <a:pPr algn="ctr"/>
            <a:r>
              <a:rPr lang="en-US" dirty="0">
                <a:latin typeface="Arial Nova" panose="020B0504020202020204" pitchFamily="34" charset="0"/>
              </a:rPr>
              <a:t>Arduino Uno (R3)</a:t>
            </a:r>
          </a:p>
          <a:p>
            <a:pPr algn="ctr"/>
            <a:r>
              <a:rPr lang="en-US" i="1" dirty="0">
                <a:latin typeface="Arial Nova" panose="020B0504020202020204" pitchFamily="34" charset="0"/>
              </a:rPr>
              <a:t>Controller</a:t>
            </a:r>
          </a:p>
        </p:txBody>
      </p:sp>
      <p:sp>
        <p:nvSpPr>
          <p:cNvPr id="3" name="Rectangle: Rounded Corners 2">
            <a:extLst>
              <a:ext uri="{FF2B5EF4-FFF2-40B4-BE49-F238E27FC236}">
                <a16:creationId xmlns:a16="http://schemas.microsoft.com/office/drawing/2014/main" id="{9CC14F12-3F49-4AB4-ABD4-EC0FD0A17374}"/>
              </a:ext>
            </a:extLst>
          </p:cNvPr>
          <p:cNvSpPr/>
          <p:nvPr/>
        </p:nvSpPr>
        <p:spPr>
          <a:xfrm>
            <a:off x="1393262" y="4809319"/>
            <a:ext cx="2962656" cy="1627632"/>
          </a:xfrm>
          <a:prstGeom prst="roundRect">
            <a:avLst>
              <a:gd name="adj" fmla="val 50000"/>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latin typeface="Arial Nova" panose="020B0504020202020204" pitchFamily="34" charset="0"/>
              </a:rPr>
              <a:t>Nitrogen tank</a:t>
            </a:r>
          </a:p>
        </p:txBody>
      </p:sp>
      <p:pic>
        <p:nvPicPr>
          <p:cNvPr id="6" name="Picture 5" descr="Diagram&#10;&#10;Description automatically generated">
            <a:extLst>
              <a:ext uri="{FF2B5EF4-FFF2-40B4-BE49-F238E27FC236}">
                <a16:creationId xmlns:a16="http://schemas.microsoft.com/office/drawing/2014/main" id="{B71138E4-EFA3-40A6-9CC9-35E62936A7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52592" y="4858903"/>
            <a:ext cx="1053846" cy="980321"/>
          </a:xfrm>
          <a:prstGeom prst="rect">
            <a:avLst/>
          </a:prstGeom>
        </p:spPr>
      </p:pic>
      <p:pic>
        <p:nvPicPr>
          <p:cNvPr id="9" name="Picture 8" descr="Shape&#10;&#10;Description automatically generated with low confidence">
            <a:extLst>
              <a:ext uri="{FF2B5EF4-FFF2-40B4-BE49-F238E27FC236}">
                <a16:creationId xmlns:a16="http://schemas.microsoft.com/office/drawing/2014/main" id="{780455ED-8E2D-4710-8A89-D0A1D024A46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30274" y="4809319"/>
            <a:ext cx="1079490" cy="1079490"/>
          </a:xfrm>
          <a:prstGeom prst="rect">
            <a:avLst/>
          </a:prstGeom>
        </p:spPr>
      </p:pic>
      <p:sp>
        <p:nvSpPr>
          <p:cNvPr id="10" name="Oval 9">
            <a:extLst>
              <a:ext uri="{FF2B5EF4-FFF2-40B4-BE49-F238E27FC236}">
                <a16:creationId xmlns:a16="http://schemas.microsoft.com/office/drawing/2014/main" id="{D554450A-0529-4AB0-8DC7-87D5B8193FEB}"/>
              </a:ext>
            </a:extLst>
          </p:cNvPr>
          <p:cNvSpPr/>
          <p:nvPr/>
        </p:nvSpPr>
        <p:spPr>
          <a:xfrm>
            <a:off x="6213207" y="5326833"/>
            <a:ext cx="589905" cy="58990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latin typeface="Arial Nova" panose="020B0504020202020204" pitchFamily="34" charset="0"/>
              </a:rPr>
              <a:t>FT</a:t>
            </a:r>
          </a:p>
        </p:txBody>
      </p:sp>
      <p:cxnSp>
        <p:nvCxnSpPr>
          <p:cNvPr id="18" name="Straight Connector 17">
            <a:extLst>
              <a:ext uri="{FF2B5EF4-FFF2-40B4-BE49-F238E27FC236}">
                <a16:creationId xmlns:a16="http://schemas.microsoft.com/office/drawing/2014/main" id="{D3F2D4C3-ECDB-405C-A706-DD7AE3959CD4}"/>
              </a:ext>
            </a:extLst>
          </p:cNvPr>
          <p:cNvCxnSpPr>
            <a:cxnSpLocks/>
          </p:cNvCxnSpPr>
          <p:nvPr/>
        </p:nvCxnSpPr>
        <p:spPr>
          <a:xfrm>
            <a:off x="5892110" y="5621786"/>
            <a:ext cx="313886" cy="1"/>
          </a:xfrm>
          <a:prstGeom prst="line">
            <a:avLst/>
          </a:prstGeom>
          <a:ln w="38100"/>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C7C0D634-CCEF-4F75-9382-43FF126A9782}"/>
              </a:ext>
            </a:extLst>
          </p:cNvPr>
          <p:cNvCxnSpPr>
            <a:cxnSpLocks/>
          </p:cNvCxnSpPr>
          <p:nvPr/>
        </p:nvCxnSpPr>
        <p:spPr>
          <a:xfrm>
            <a:off x="6813313" y="5627194"/>
            <a:ext cx="313886" cy="1"/>
          </a:xfrm>
          <a:prstGeom prst="line">
            <a:avLst/>
          </a:prstGeom>
          <a:ln w="38100"/>
        </p:spPr>
        <p:style>
          <a:lnRef idx="1">
            <a:schemeClr val="dk1"/>
          </a:lnRef>
          <a:fillRef idx="0">
            <a:schemeClr val="dk1"/>
          </a:fillRef>
          <a:effectRef idx="0">
            <a:schemeClr val="dk1"/>
          </a:effectRef>
          <a:fontRef idx="minor">
            <a:schemeClr val="tx1"/>
          </a:fontRef>
        </p:style>
      </p:cxnSp>
      <p:sp>
        <p:nvSpPr>
          <p:cNvPr id="20" name="Rectangle 19">
            <a:extLst>
              <a:ext uri="{FF2B5EF4-FFF2-40B4-BE49-F238E27FC236}">
                <a16:creationId xmlns:a16="http://schemas.microsoft.com/office/drawing/2014/main" id="{1C34E8D1-CD4E-4DBC-8CC3-74E8275C26C0}"/>
              </a:ext>
            </a:extLst>
          </p:cNvPr>
          <p:cNvSpPr/>
          <p:nvPr/>
        </p:nvSpPr>
        <p:spPr>
          <a:xfrm>
            <a:off x="7137400" y="5167312"/>
            <a:ext cx="2029319" cy="90894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latin typeface="Arial Nova" panose="020B0504020202020204" pitchFamily="34" charset="0"/>
              </a:rPr>
              <a:t>Test article</a:t>
            </a:r>
          </a:p>
        </p:txBody>
      </p:sp>
      <p:cxnSp>
        <p:nvCxnSpPr>
          <p:cNvPr id="24" name="Straight Connector 23">
            <a:extLst>
              <a:ext uri="{FF2B5EF4-FFF2-40B4-BE49-F238E27FC236}">
                <a16:creationId xmlns:a16="http://schemas.microsoft.com/office/drawing/2014/main" id="{D9771631-001A-4D22-91A0-D19A088FBB6C}"/>
              </a:ext>
            </a:extLst>
          </p:cNvPr>
          <p:cNvCxnSpPr/>
          <p:nvPr/>
        </p:nvCxnSpPr>
        <p:spPr>
          <a:xfrm flipV="1">
            <a:off x="7251993" y="4958385"/>
            <a:ext cx="118872" cy="118872"/>
          </a:xfrm>
          <a:prstGeom prst="line">
            <a:avLst/>
          </a:prstGeom>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F4A399F2-1F21-4D0C-BC28-2FF1003EA189}"/>
              </a:ext>
            </a:extLst>
          </p:cNvPr>
          <p:cNvCxnSpPr>
            <a:cxnSpLocks/>
          </p:cNvCxnSpPr>
          <p:nvPr/>
        </p:nvCxnSpPr>
        <p:spPr>
          <a:xfrm>
            <a:off x="7370865" y="4958385"/>
            <a:ext cx="118872" cy="118872"/>
          </a:xfrm>
          <a:prstGeom prst="line">
            <a:avLst/>
          </a:prstGeom>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C4427D52-9D89-4757-B4BD-A6CE455DE072}"/>
              </a:ext>
            </a:extLst>
          </p:cNvPr>
          <p:cNvCxnSpPr/>
          <p:nvPr/>
        </p:nvCxnSpPr>
        <p:spPr>
          <a:xfrm flipV="1">
            <a:off x="7489737" y="4958385"/>
            <a:ext cx="118872" cy="118872"/>
          </a:xfrm>
          <a:prstGeom prst="line">
            <a:avLst/>
          </a:prstGeom>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F733628B-DA50-4B6B-996B-2904A96DE03D}"/>
              </a:ext>
            </a:extLst>
          </p:cNvPr>
          <p:cNvCxnSpPr>
            <a:cxnSpLocks/>
          </p:cNvCxnSpPr>
          <p:nvPr/>
        </p:nvCxnSpPr>
        <p:spPr>
          <a:xfrm>
            <a:off x="7608609" y="4958385"/>
            <a:ext cx="118872" cy="118872"/>
          </a:xfrm>
          <a:prstGeom prst="line">
            <a:avLst/>
          </a:prstGeom>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FCA19B95-1C71-400B-9A2E-D2F04D217D1D}"/>
              </a:ext>
            </a:extLst>
          </p:cNvPr>
          <p:cNvCxnSpPr/>
          <p:nvPr/>
        </p:nvCxnSpPr>
        <p:spPr>
          <a:xfrm flipV="1">
            <a:off x="7727481" y="4958385"/>
            <a:ext cx="118872" cy="118872"/>
          </a:xfrm>
          <a:prstGeom prst="line">
            <a:avLst/>
          </a:prstGeom>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A4D83ACB-2345-4348-B2F8-BE426D307ACE}"/>
              </a:ext>
            </a:extLst>
          </p:cNvPr>
          <p:cNvCxnSpPr>
            <a:cxnSpLocks/>
          </p:cNvCxnSpPr>
          <p:nvPr/>
        </p:nvCxnSpPr>
        <p:spPr>
          <a:xfrm>
            <a:off x="7846353" y="4958385"/>
            <a:ext cx="118872" cy="118872"/>
          </a:xfrm>
          <a:prstGeom prst="line">
            <a:avLst/>
          </a:prstGeom>
        </p:spPr>
        <p:style>
          <a:lnRef idx="1">
            <a:schemeClr val="dk1"/>
          </a:lnRef>
          <a:fillRef idx="0">
            <a:schemeClr val="dk1"/>
          </a:fillRef>
          <a:effectRef idx="0">
            <a:schemeClr val="dk1"/>
          </a:effectRef>
          <a:fontRef idx="minor">
            <a:schemeClr val="tx1"/>
          </a:fontRef>
        </p:style>
      </p:cxnSp>
      <p:cxnSp>
        <p:nvCxnSpPr>
          <p:cNvPr id="31" name="Straight Connector 30">
            <a:extLst>
              <a:ext uri="{FF2B5EF4-FFF2-40B4-BE49-F238E27FC236}">
                <a16:creationId xmlns:a16="http://schemas.microsoft.com/office/drawing/2014/main" id="{AC147452-D06C-445F-A8A6-F2A45FA3033C}"/>
              </a:ext>
            </a:extLst>
          </p:cNvPr>
          <p:cNvCxnSpPr/>
          <p:nvPr/>
        </p:nvCxnSpPr>
        <p:spPr>
          <a:xfrm flipV="1">
            <a:off x="7965225" y="4958385"/>
            <a:ext cx="118872" cy="118872"/>
          </a:xfrm>
          <a:prstGeom prst="line">
            <a:avLst/>
          </a:prstGeom>
        </p:spPr>
        <p:style>
          <a:lnRef idx="1">
            <a:schemeClr val="dk1"/>
          </a:lnRef>
          <a:fillRef idx="0">
            <a:schemeClr val="dk1"/>
          </a:fillRef>
          <a:effectRef idx="0">
            <a:schemeClr val="dk1"/>
          </a:effectRef>
          <a:fontRef idx="minor">
            <a:schemeClr val="tx1"/>
          </a:fontRef>
        </p:style>
      </p:cxnSp>
      <p:cxnSp>
        <p:nvCxnSpPr>
          <p:cNvPr id="32" name="Straight Connector 31">
            <a:extLst>
              <a:ext uri="{FF2B5EF4-FFF2-40B4-BE49-F238E27FC236}">
                <a16:creationId xmlns:a16="http://schemas.microsoft.com/office/drawing/2014/main" id="{22B01028-94BD-4748-94DC-B1DE7554D816}"/>
              </a:ext>
            </a:extLst>
          </p:cNvPr>
          <p:cNvCxnSpPr>
            <a:cxnSpLocks/>
          </p:cNvCxnSpPr>
          <p:nvPr/>
        </p:nvCxnSpPr>
        <p:spPr>
          <a:xfrm>
            <a:off x="8084097" y="4958385"/>
            <a:ext cx="118872" cy="118872"/>
          </a:xfrm>
          <a:prstGeom prst="line">
            <a:avLst/>
          </a:prstGeom>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7F94DA0D-1B82-417A-9B49-893290B370B0}"/>
              </a:ext>
            </a:extLst>
          </p:cNvPr>
          <p:cNvCxnSpPr/>
          <p:nvPr/>
        </p:nvCxnSpPr>
        <p:spPr>
          <a:xfrm flipV="1">
            <a:off x="8202969" y="4958385"/>
            <a:ext cx="118872" cy="118872"/>
          </a:xfrm>
          <a:prstGeom prst="line">
            <a:avLst/>
          </a:prstGeom>
        </p:spPr>
        <p:style>
          <a:lnRef idx="1">
            <a:schemeClr val="dk1"/>
          </a:lnRef>
          <a:fillRef idx="0">
            <a:schemeClr val="dk1"/>
          </a:fillRef>
          <a:effectRef idx="0">
            <a:schemeClr val="dk1"/>
          </a:effectRef>
          <a:fontRef idx="minor">
            <a:schemeClr val="tx1"/>
          </a:fontRef>
        </p:style>
      </p:cxnSp>
      <p:cxnSp>
        <p:nvCxnSpPr>
          <p:cNvPr id="34" name="Straight Connector 33">
            <a:extLst>
              <a:ext uri="{FF2B5EF4-FFF2-40B4-BE49-F238E27FC236}">
                <a16:creationId xmlns:a16="http://schemas.microsoft.com/office/drawing/2014/main" id="{AA133E65-5E46-4980-8954-2AF4EF74F2C9}"/>
              </a:ext>
            </a:extLst>
          </p:cNvPr>
          <p:cNvCxnSpPr>
            <a:cxnSpLocks/>
          </p:cNvCxnSpPr>
          <p:nvPr/>
        </p:nvCxnSpPr>
        <p:spPr>
          <a:xfrm>
            <a:off x="8321841" y="4958385"/>
            <a:ext cx="118872" cy="118872"/>
          </a:xfrm>
          <a:prstGeom prst="line">
            <a:avLst/>
          </a:prstGeom>
        </p:spPr>
        <p:style>
          <a:lnRef idx="1">
            <a:schemeClr val="dk1"/>
          </a:lnRef>
          <a:fillRef idx="0">
            <a:schemeClr val="dk1"/>
          </a:fillRef>
          <a:effectRef idx="0">
            <a:schemeClr val="dk1"/>
          </a:effectRef>
          <a:fontRef idx="minor">
            <a:schemeClr val="tx1"/>
          </a:fontRef>
        </p:style>
      </p:cxnSp>
      <p:cxnSp>
        <p:nvCxnSpPr>
          <p:cNvPr id="35" name="Straight Connector 34">
            <a:extLst>
              <a:ext uri="{FF2B5EF4-FFF2-40B4-BE49-F238E27FC236}">
                <a16:creationId xmlns:a16="http://schemas.microsoft.com/office/drawing/2014/main" id="{540AE578-2A36-4D17-8478-07CF3D784575}"/>
              </a:ext>
            </a:extLst>
          </p:cNvPr>
          <p:cNvCxnSpPr/>
          <p:nvPr/>
        </p:nvCxnSpPr>
        <p:spPr>
          <a:xfrm flipV="1">
            <a:off x="8440713" y="4958385"/>
            <a:ext cx="118872" cy="118872"/>
          </a:xfrm>
          <a:prstGeom prst="line">
            <a:avLst/>
          </a:prstGeom>
        </p:spPr>
        <p:style>
          <a:lnRef idx="1">
            <a:schemeClr val="dk1"/>
          </a:lnRef>
          <a:fillRef idx="0">
            <a:schemeClr val="dk1"/>
          </a:fillRef>
          <a:effectRef idx="0">
            <a:schemeClr val="dk1"/>
          </a:effectRef>
          <a:fontRef idx="minor">
            <a:schemeClr val="tx1"/>
          </a:fontRef>
        </p:style>
      </p:cxnSp>
      <p:cxnSp>
        <p:nvCxnSpPr>
          <p:cNvPr id="36" name="Straight Connector 35">
            <a:extLst>
              <a:ext uri="{FF2B5EF4-FFF2-40B4-BE49-F238E27FC236}">
                <a16:creationId xmlns:a16="http://schemas.microsoft.com/office/drawing/2014/main" id="{4F2BA63D-12DB-43B2-894D-68E72DAC3F14}"/>
              </a:ext>
            </a:extLst>
          </p:cNvPr>
          <p:cNvCxnSpPr>
            <a:cxnSpLocks/>
          </p:cNvCxnSpPr>
          <p:nvPr/>
        </p:nvCxnSpPr>
        <p:spPr>
          <a:xfrm>
            <a:off x="8559585" y="4958385"/>
            <a:ext cx="118872" cy="118872"/>
          </a:xfrm>
          <a:prstGeom prst="line">
            <a:avLst/>
          </a:prstGeom>
        </p:spPr>
        <p:style>
          <a:lnRef idx="1">
            <a:schemeClr val="dk1"/>
          </a:lnRef>
          <a:fillRef idx="0">
            <a:schemeClr val="dk1"/>
          </a:fillRef>
          <a:effectRef idx="0">
            <a:schemeClr val="dk1"/>
          </a:effectRef>
          <a:fontRef idx="minor">
            <a:schemeClr val="tx1"/>
          </a:fontRef>
        </p:style>
      </p:cxnSp>
      <p:cxnSp>
        <p:nvCxnSpPr>
          <p:cNvPr id="37" name="Straight Connector 36">
            <a:extLst>
              <a:ext uri="{FF2B5EF4-FFF2-40B4-BE49-F238E27FC236}">
                <a16:creationId xmlns:a16="http://schemas.microsoft.com/office/drawing/2014/main" id="{00F9A593-AC1D-4204-94DC-F19D9F4C6928}"/>
              </a:ext>
            </a:extLst>
          </p:cNvPr>
          <p:cNvCxnSpPr/>
          <p:nvPr/>
        </p:nvCxnSpPr>
        <p:spPr>
          <a:xfrm flipV="1">
            <a:off x="8678457" y="4958385"/>
            <a:ext cx="118872" cy="118872"/>
          </a:xfrm>
          <a:prstGeom prst="line">
            <a:avLst/>
          </a:prstGeom>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DDD8680C-3A8C-4E05-A682-57C6DC89384C}"/>
              </a:ext>
            </a:extLst>
          </p:cNvPr>
          <p:cNvCxnSpPr>
            <a:cxnSpLocks/>
          </p:cNvCxnSpPr>
          <p:nvPr/>
        </p:nvCxnSpPr>
        <p:spPr>
          <a:xfrm>
            <a:off x="8797329" y="4958385"/>
            <a:ext cx="118872" cy="118872"/>
          </a:xfrm>
          <a:prstGeom prst="line">
            <a:avLst/>
          </a:prstGeom>
        </p:spPr>
        <p:style>
          <a:lnRef idx="1">
            <a:schemeClr val="dk1"/>
          </a:lnRef>
          <a:fillRef idx="0">
            <a:schemeClr val="dk1"/>
          </a:fillRef>
          <a:effectRef idx="0">
            <a:schemeClr val="dk1"/>
          </a:effectRef>
          <a:fontRef idx="minor">
            <a:schemeClr val="tx1"/>
          </a:fontRef>
        </p:style>
      </p:cxnSp>
      <p:cxnSp>
        <p:nvCxnSpPr>
          <p:cNvPr id="39" name="Straight Connector 38">
            <a:extLst>
              <a:ext uri="{FF2B5EF4-FFF2-40B4-BE49-F238E27FC236}">
                <a16:creationId xmlns:a16="http://schemas.microsoft.com/office/drawing/2014/main" id="{BBF75253-5734-4DD7-B2D9-DBB71F59EDE5}"/>
              </a:ext>
            </a:extLst>
          </p:cNvPr>
          <p:cNvCxnSpPr/>
          <p:nvPr/>
        </p:nvCxnSpPr>
        <p:spPr>
          <a:xfrm flipV="1">
            <a:off x="7251993" y="6166312"/>
            <a:ext cx="118872" cy="118872"/>
          </a:xfrm>
          <a:prstGeom prst="line">
            <a:avLst/>
          </a:prstGeom>
        </p:spPr>
        <p:style>
          <a:lnRef idx="1">
            <a:schemeClr val="dk1"/>
          </a:lnRef>
          <a:fillRef idx="0">
            <a:schemeClr val="dk1"/>
          </a:fillRef>
          <a:effectRef idx="0">
            <a:schemeClr val="dk1"/>
          </a:effectRef>
          <a:fontRef idx="minor">
            <a:schemeClr val="tx1"/>
          </a:fontRef>
        </p:style>
      </p:cxnSp>
      <p:cxnSp>
        <p:nvCxnSpPr>
          <p:cNvPr id="40" name="Straight Connector 39">
            <a:extLst>
              <a:ext uri="{FF2B5EF4-FFF2-40B4-BE49-F238E27FC236}">
                <a16:creationId xmlns:a16="http://schemas.microsoft.com/office/drawing/2014/main" id="{64409432-791F-48B3-91AA-A71E56E9F7D0}"/>
              </a:ext>
            </a:extLst>
          </p:cNvPr>
          <p:cNvCxnSpPr>
            <a:cxnSpLocks/>
          </p:cNvCxnSpPr>
          <p:nvPr/>
        </p:nvCxnSpPr>
        <p:spPr>
          <a:xfrm>
            <a:off x="7370865" y="6166312"/>
            <a:ext cx="118872" cy="118872"/>
          </a:xfrm>
          <a:prstGeom prst="line">
            <a:avLst/>
          </a:prstGeom>
        </p:spPr>
        <p:style>
          <a:lnRef idx="1">
            <a:schemeClr val="dk1"/>
          </a:lnRef>
          <a:fillRef idx="0">
            <a:schemeClr val="dk1"/>
          </a:fillRef>
          <a:effectRef idx="0">
            <a:schemeClr val="dk1"/>
          </a:effectRef>
          <a:fontRef idx="minor">
            <a:schemeClr val="tx1"/>
          </a:fontRef>
        </p:style>
      </p:cxnSp>
      <p:cxnSp>
        <p:nvCxnSpPr>
          <p:cNvPr id="41" name="Straight Connector 40">
            <a:extLst>
              <a:ext uri="{FF2B5EF4-FFF2-40B4-BE49-F238E27FC236}">
                <a16:creationId xmlns:a16="http://schemas.microsoft.com/office/drawing/2014/main" id="{BDD3A7FB-4BA1-493C-81A7-8CCD42864CE4}"/>
              </a:ext>
            </a:extLst>
          </p:cNvPr>
          <p:cNvCxnSpPr/>
          <p:nvPr/>
        </p:nvCxnSpPr>
        <p:spPr>
          <a:xfrm flipV="1">
            <a:off x="7489737" y="6166312"/>
            <a:ext cx="118872" cy="118872"/>
          </a:xfrm>
          <a:prstGeom prst="line">
            <a:avLst/>
          </a:prstGeom>
        </p:spPr>
        <p:style>
          <a:lnRef idx="1">
            <a:schemeClr val="dk1"/>
          </a:lnRef>
          <a:fillRef idx="0">
            <a:schemeClr val="dk1"/>
          </a:fillRef>
          <a:effectRef idx="0">
            <a:schemeClr val="dk1"/>
          </a:effectRef>
          <a:fontRef idx="minor">
            <a:schemeClr val="tx1"/>
          </a:fontRef>
        </p:style>
      </p:cxnSp>
      <p:cxnSp>
        <p:nvCxnSpPr>
          <p:cNvPr id="42" name="Straight Connector 41">
            <a:extLst>
              <a:ext uri="{FF2B5EF4-FFF2-40B4-BE49-F238E27FC236}">
                <a16:creationId xmlns:a16="http://schemas.microsoft.com/office/drawing/2014/main" id="{EF186E99-CACA-48B0-B28B-D17951BC8113}"/>
              </a:ext>
            </a:extLst>
          </p:cNvPr>
          <p:cNvCxnSpPr>
            <a:cxnSpLocks/>
          </p:cNvCxnSpPr>
          <p:nvPr/>
        </p:nvCxnSpPr>
        <p:spPr>
          <a:xfrm>
            <a:off x="7608609" y="6166312"/>
            <a:ext cx="118872" cy="118872"/>
          </a:xfrm>
          <a:prstGeom prst="line">
            <a:avLst/>
          </a:prstGeom>
        </p:spPr>
        <p:style>
          <a:lnRef idx="1">
            <a:schemeClr val="dk1"/>
          </a:lnRef>
          <a:fillRef idx="0">
            <a:schemeClr val="dk1"/>
          </a:fillRef>
          <a:effectRef idx="0">
            <a:schemeClr val="dk1"/>
          </a:effectRef>
          <a:fontRef idx="minor">
            <a:schemeClr val="tx1"/>
          </a:fontRef>
        </p:style>
      </p:cxnSp>
      <p:cxnSp>
        <p:nvCxnSpPr>
          <p:cNvPr id="43" name="Straight Connector 42">
            <a:extLst>
              <a:ext uri="{FF2B5EF4-FFF2-40B4-BE49-F238E27FC236}">
                <a16:creationId xmlns:a16="http://schemas.microsoft.com/office/drawing/2014/main" id="{7BC51DFA-057E-4C7E-81E8-95C997D25101}"/>
              </a:ext>
            </a:extLst>
          </p:cNvPr>
          <p:cNvCxnSpPr/>
          <p:nvPr/>
        </p:nvCxnSpPr>
        <p:spPr>
          <a:xfrm flipV="1">
            <a:off x="7727481" y="6166312"/>
            <a:ext cx="118872" cy="118872"/>
          </a:xfrm>
          <a:prstGeom prst="line">
            <a:avLst/>
          </a:prstGeom>
        </p:spPr>
        <p:style>
          <a:lnRef idx="1">
            <a:schemeClr val="dk1"/>
          </a:lnRef>
          <a:fillRef idx="0">
            <a:schemeClr val="dk1"/>
          </a:fillRef>
          <a:effectRef idx="0">
            <a:schemeClr val="dk1"/>
          </a:effectRef>
          <a:fontRef idx="minor">
            <a:schemeClr val="tx1"/>
          </a:fontRef>
        </p:style>
      </p:cxnSp>
      <p:cxnSp>
        <p:nvCxnSpPr>
          <p:cNvPr id="44" name="Straight Connector 43">
            <a:extLst>
              <a:ext uri="{FF2B5EF4-FFF2-40B4-BE49-F238E27FC236}">
                <a16:creationId xmlns:a16="http://schemas.microsoft.com/office/drawing/2014/main" id="{BCBABD8A-4819-41F4-9A9A-43708499E605}"/>
              </a:ext>
            </a:extLst>
          </p:cNvPr>
          <p:cNvCxnSpPr>
            <a:cxnSpLocks/>
          </p:cNvCxnSpPr>
          <p:nvPr/>
        </p:nvCxnSpPr>
        <p:spPr>
          <a:xfrm>
            <a:off x="7846353" y="6166312"/>
            <a:ext cx="118872" cy="118872"/>
          </a:xfrm>
          <a:prstGeom prst="line">
            <a:avLst/>
          </a:prstGeom>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id="{679203A7-D428-4B93-B7F8-76E2A76CFFD1}"/>
              </a:ext>
            </a:extLst>
          </p:cNvPr>
          <p:cNvCxnSpPr/>
          <p:nvPr/>
        </p:nvCxnSpPr>
        <p:spPr>
          <a:xfrm flipV="1">
            <a:off x="7965225" y="6166312"/>
            <a:ext cx="118872" cy="118872"/>
          </a:xfrm>
          <a:prstGeom prst="line">
            <a:avLst/>
          </a:prstGeom>
        </p:spPr>
        <p:style>
          <a:lnRef idx="1">
            <a:schemeClr val="dk1"/>
          </a:lnRef>
          <a:fillRef idx="0">
            <a:schemeClr val="dk1"/>
          </a:fillRef>
          <a:effectRef idx="0">
            <a:schemeClr val="dk1"/>
          </a:effectRef>
          <a:fontRef idx="minor">
            <a:schemeClr val="tx1"/>
          </a:fontRef>
        </p:style>
      </p:cxnSp>
      <p:cxnSp>
        <p:nvCxnSpPr>
          <p:cNvPr id="46" name="Straight Connector 45">
            <a:extLst>
              <a:ext uri="{FF2B5EF4-FFF2-40B4-BE49-F238E27FC236}">
                <a16:creationId xmlns:a16="http://schemas.microsoft.com/office/drawing/2014/main" id="{71DE91DB-9FEB-425D-99E5-E177694BBAF6}"/>
              </a:ext>
            </a:extLst>
          </p:cNvPr>
          <p:cNvCxnSpPr>
            <a:cxnSpLocks/>
          </p:cNvCxnSpPr>
          <p:nvPr/>
        </p:nvCxnSpPr>
        <p:spPr>
          <a:xfrm>
            <a:off x="8084097" y="6166312"/>
            <a:ext cx="118872" cy="118872"/>
          </a:xfrm>
          <a:prstGeom prst="line">
            <a:avLst/>
          </a:prstGeom>
        </p:spPr>
        <p:style>
          <a:lnRef idx="1">
            <a:schemeClr val="dk1"/>
          </a:lnRef>
          <a:fillRef idx="0">
            <a:schemeClr val="dk1"/>
          </a:fillRef>
          <a:effectRef idx="0">
            <a:schemeClr val="dk1"/>
          </a:effectRef>
          <a:fontRef idx="minor">
            <a:schemeClr val="tx1"/>
          </a:fontRef>
        </p:style>
      </p:cxnSp>
      <p:cxnSp>
        <p:nvCxnSpPr>
          <p:cNvPr id="47" name="Straight Connector 46">
            <a:extLst>
              <a:ext uri="{FF2B5EF4-FFF2-40B4-BE49-F238E27FC236}">
                <a16:creationId xmlns:a16="http://schemas.microsoft.com/office/drawing/2014/main" id="{BE1DD637-0103-4188-9566-EF43BDEF43A3}"/>
              </a:ext>
            </a:extLst>
          </p:cNvPr>
          <p:cNvCxnSpPr/>
          <p:nvPr/>
        </p:nvCxnSpPr>
        <p:spPr>
          <a:xfrm flipV="1">
            <a:off x="8202969" y="6166312"/>
            <a:ext cx="118872" cy="118872"/>
          </a:xfrm>
          <a:prstGeom prst="line">
            <a:avLst/>
          </a:prstGeom>
        </p:spPr>
        <p:style>
          <a:lnRef idx="1">
            <a:schemeClr val="dk1"/>
          </a:lnRef>
          <a:fillRef idx="0">
            <a:schemeClr val="dk1"/>
          </a:fillRef>
          <a:effectRef idx="0">
            <a:schemeClr val="dk1"/>
          </a:effectRef>
          <a:fontRef idx="minor">
            <a:schemeClr val="tx1"/>
          </a:fontRef>
        </p:style>
      </p:cxnSp>
      <p:cxnSp>
        <p:nvCxnSpPr>
          <p:cNvPr id="48" name="Straight Connector 47">
            <a:extLst>
              <a:ext uri="{FF2B5EF4-FFF2-40B4-BE49-F238E27FC236}">
                <a16:creationId xmlns:a16="http://schemas.microsoft.com/office/drawing/2014/main" id="{5ABD620F-34FD-425F-9711-194CE678D12E}"/>
              </a:ext>
            </a:extLst>
          </p:cNvPr>
          <p:cNvCxnSpPr>
            <a:cxnSpLocks/>
          </p:cNvCxnSpPr>
          <p:nvPr/>
        </p:nvCxnSpPr>
        <p:spPr>
          <a:xfrm>
            <a:off x="8321841" y="6166312"/>
            <a:ext cx="118872" cy="118872"/>
          </a:xfrm>
          <a:prstGeom prst="line">
            <a:avLst/>
          </a:prstGeom>
        </p:spPr>
        <p:style>
          <a:lnRef idx="1">
            <a:schemeClr val="dk1"/>
          </a:lnRef>
          <a:fillRef idx="0">
            <a:schemeClr val="dk1"/>
          </a:fillRef>
          <a:effectRef idx="0">
            <a:schemeClr val="dk1"/>
          </a:effectRef>
          <a:fontRef idx="minor">
            <a:schemeClr val="tx1"/>
          </a:fontRef>
        </p:style>
      </p:cxnSp>
      <p:cxnSp>
        <p:nvCxnSpPr>
          <p:cNvPr id="49" name="Straight Connector 48">
            <a:extLst>
              <a:ext uri="{FF2B5EF4-FFF2-40B4-BE49-F238E27FC236}">
                <a16:creationId xmlns:a16="http://schemas.microsoft.com/office/drawing/2014/main" id="{D8D81B0C-8C5C-4E96-9DF8-1F394F4B668E}"/>
              </a:ext>
            </a:extLst>
          </p:cNvPr>
          <p:cNvCxnSpPr/>
          <p:nvPr/>
        </p:nvCxnSpPr>
        <p:spPr>
          <a:xfrm flipV="1">
            <a:off x="8440713" y="6166312"/>
            <a:ext cx="118872" cy="118872"/>
          </a:xfrm>
          <a:prstGeom prst="line">
            <a:avLst/>
          </a:prstGeom>
        </p:spPr>
        <p:style>
          <a:lnRef idx="1">
            <a:schemeClr val="dk1"/>
          </a:lnRef>
          <a:fillRef idx="0">
            <a:schemeClr val="dk1"/>
          </a:fillRef>
          <a:effectRef idx="0">
            <a:schemeClr val="dk1"/>
          </a:effectRef>
          <a:fontRef idx="minor">
            <a:schemeClr val="tx1"/>
          </a:fontRef>
        </p:style>
      </p:cxnSp>
      <p:cxnSp>
        <p:nvCxnSpPr>
          <p:cNvPr id="50" name="Straight Connector 49">
            <a:extLst>
              <a:ext uri="{FF2B5EF4-FFF2-40B4-BE49-F238E27FC236}">
                <a16:creationId xmlns:a16="http://schemas.microsoft.com/office/drawing/2014/main" id="{CD72F30E-2407-4C0C-B244-422F6F9F8840}"/>
              </a:ext>
            </a:extLst>
          </p:cNvPr>
          <p:cNvCxnSpPr>
            <a:cxnSpLocks/>
          </p:cNvCxnSpPr>
          <p:nvPr/>
        </p:nvCxnSpPr>
        <p:spPr>
          <a:xfrm>
            <a:off x="8559585" y="6166312"/>
            <a:ext cx="118872" cy="118872"/>
          </a:xfrm>
          <a:prstGeom prst="line">
            <a:avLst/>
          </a:prstGeom>
        </p:spPr>
        <p:style>
          <a:lnRef idx="1">
            <a:schemeClr val="dk1"/>
          </a:lnRef>
          <a:fillRef idx="0">
            <a:schemeClr val="dk1"/>
          </a:fillRef>
          <a:effectRef idx="0">
            <a:schemeClr val="dk1"/>
          </a:effectRef>
          <a:fontRef idx="minor">
            <a:schemeClr val="tx1"/>
          </a:fontRef>
        </p:style>
      </p:cxnSp>
      <p:cxnSp>
        <p:nvCxnSpPr>
          <p:cNvPr id="51" name="Straight Connector 50">
            <a:extLst>
              <a:ext uri="{FF2B5EF4-FFF2-40B4-BE49-F238E27FC236}">
                <a16:creationId xmlns:a16="http://schemas.microsoft.com/office/drawing/2014/main" id="{021FF093-8E18-4A44-BDF1-FD7614A86BD3}"/>
              </a:ext>
            </a:extLst>
          </p:cNvPr>
          <p:cNvCxnSpPr/>
          <p:nvPr/>
        </p:nvCxnSpPr>
        <p:spPr>
          <a:xfrm flipV="1">
            <a:off x="8678457" y="6166312"/>
            <a:ext cx="118872" cy="118872"/>
          </a:xfrm>
          <a:prstGeom prst="line">
            <a:avLst/>
          </a:prstGeom>
        </p:spPr>
        <p:style>
          <a:lnRef idx="1">
            <a:schemeClr val="dk1"/>
          </a:lnRef>
          <a:fillRef idx="0">
            <a:schemeClr val="dk1"/>
          </a:fillRef>
          <a:effectRef idx="0">
            <a:schemeClr val="dk1"/>
          </a:effectRef>
          <a:fontRef idx="minor">
            <a:schemeClr val="tx1"/>
          </a:fontRef>
        </p:style>
      </p:cxnSp>
      <p:cxnSp>
        <p:nvCxnSpPr>
          <p:cNvPr id="52" name="Straight Connector 51">
            <a:extLst>
              <a:ext uri="{FF2B5EF4-FFF2-40B4-BE49-F238E27FC236}">
                <a16:creationId xmlns:a16="http://schemas.microsoft.com/office/drawing/2014/main" id="{33191FC8-4E28-4606-8E7F-CED4A5B512C9}"/>
              </a:ext>
            </a:extLst>
          </p:cNvPr>
          <p:cNvCxnSpPr>
            <a:cxnSpLocks/>
          </p:cNvCxnSpPr>
          <p:nvPr/>
        </p:nvCxnSpPr>
        <p:spPr>
          <a:xfrm>
            <a:off x="8797329" y="6166312"/>
            <a:ext cx="118872" cy="118872"/>
          </a:xfrm>
          <a:prstGeom prst="line">
            <a:avLst/>
          </a:prstGeom>
        </p:spPr>
        <p:style>
          <a:lnRef idx="1">
            <a:schemeClr val="dk1"/>
          </a:lnRef>
          <a:fillRef idx="0">
            <a:schemeClr val="dk1"/>
          </a:fillRef>
          <a:effectRef idx="0">
            <a:schemeClr val="dk1"/>
          </a:effectRef>
          <a:fontRef idx="minor">
            <a:schemeClr val="tx1"/>
          </a:fontRef>
        </p:style>
      </p:cxnSp>
      <p:sp>
        <p:nvSpPr>
          <p:cNvPr id="53" name="Freeform: Shape 52">
            <a:extLst>
              <a:ext uri="{FF2B5EF4-FFF2-40B4-BE49-F238E27FC236}">
                <a16:creationId xmlns:a16="http://schemas.microsoft.com/office/drawing/2014/main" id="{FD808E4F-E768-47E4-AA08-D1AF17116D22}"/>
              </a:ext>
            </a:extLst>
          </p:cNvPr>
          <p:cNvSpPr/>
          <p:nvPr/>
        </p:nvSpPr>
        <p:spPr>
          <a:xfrm>
            <a:off x="5505450" y="4067175"/>
            <a:ext cx="298099" cy="752475"/>
          </a:xfrm>
          <a:custGeom>
            <a:avLst/>
            <a:gdLst>
              <a:gd name="connsiteX0" fmla="*/ 0 w 298099"/>
              <a:gd name="connsiteY0" fmla="*/ 0 h 752475"/>
              <a:gd name="connsiteX1" fmla="*/ 295275 w 298099"/>
              <a:gd name="connsiteY1" fmla="*/ 276225 h 752475"/>
              <a:gd name="connsiteX2" fmla="*/ 123825 w 298099"/>
              <a:gd name="connsiteY2" fmla="*/ 752475 h 752475"/>
            </a:gdLst>
            <a:ahLst/>
            <a:cxnLst>
              <a:cxn ang="0">
                <a:pos x="connsiteX0" y="connsiteY0"/>
              </a:cxn>
              <a:cxn ang="0">
                <a:pos x="connsiteX1" y="connsiteY1"/>
              </a:cxn>
              <a:cxn ang="0">
                <a:pos x="connsiteX2" y="connsiteY2"/>
              </a:cxn>
            </a:cxnLst>
            <a:rect l="l" t="t" r="r" b="b"/>
            <a:pathLst>
              <a:path w="298099" h="752475">
                <a:moveTo>
                  <a:pt x="0" y="0"/>
                </a:moveTo>
                <a:cubicBezTo>
                  <a:pt x="137319" y="75406"/>
                  <a:pt x="274638" y="150813"/>
                  <a:pt x="295275" y="276225"/>
                </a:cubicBezTo>
                <a:cubicBezTo>
                  <a:pt x="315913" y="401638"/>
                  <a:pt x="219869" y="577056"/>
                  <a:pt x="123825" y="752475"/>
                </a:cubicBezTo>
              </a:path>
            </a:pathLst>
          </a:cu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54" name="Freeform: Shape 53">
            <a:extLst>
              <a:ext uri="{FF2B5EF4-FFF2-40B4-BE49-F238E27FC236}">
                <a16:creationId xmlns:a16="http://schemas.microsoft.com/office/drawing/2014/main" id="{ECB8A82F-80DA-46FB-B7B5-54ABBB67B8E6}"/>
              </a:ext>
            </a:extLst>
          </p:cNvPr>
          <p:cNvSpPr/>
          <p:nvPr/>
        </p:nvSpPr>
        <p:spPr>
          <a:xfrm>
            <a:off x="6553200" y="3419475"/>
            <a:ext cx="305492" cy="1800225"/>
          </a:xfrm>
          <a:custGeom>
            <a:avLst/>
            <a:gdLst>
              <a:gd name="connsiteX0" fmla="*/ 66675 w 305492"/>
              <a:gd name="connsiteY0" fmla="*/ 0 h 1800225"/>
              <a:gd name="connsiteX1" fmla="*/ 304800 w 305492"/>
              <a:gd name="connsiteY1" fmla="*/ 581025 h 1800225"/>
              <a:gd name="connsiteX2" fmla="*/ 0 w 305492"/>
              <a:gd name="connsiteY2" fmla="*/ 1800225 h 1800225"/>
            </a:gdLst>
            <a:ahLst/>
            <a:cxnLst>
              <a:cxn ang="0">
                <a:pos x="connsiteX0" y="connsiteY0"/>
              </a:cxn>
              <a:cxn ang="0">
                <a:pos x="connsiteX1" y="connsiteY1"/>
              </a:cxn>
              <a:cxn ang="0">
                <a:pos x="connsiteX2" y="connsiteY2"/>
              </a:cxn>
            </a:cxnLst>
            <a:rect l="l" t="t" r="r" b="b"/>
            <a:pathLst>
              <a:path w="305492" h="1800225">
                <a:moveTo>
                  <a:pt x="66675" y="0"/>
                </a:moveTo>
                <a:cubicBezTo>
                  <a:pt x="191294" y="140494"/>
                  <a:pt x="315913" y="280988"/>
                  <a:pt x="304800" y="581025"/>
                </a:cubicBezTo>
                <a:cubicBezTo>
                  <a:pt x="293688" y="881063"/>
                  <a:pt x="88900" y="1606550"/>
                  <a:pt x="0" y="1800225"/>
                </a:cubicBezTo>
              </a:path>
            </a:pathLst>
          </a:cu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55" name="Rectangle 54">
            <a:extLst>
              <a:ext uri="{FF2B5EF4-FFF2-40B4-BE49-F238E27FC236}">
                <a16:creationId xmlns:a16="http://schemas.microsoft.com/office/drawing/2014/main" id="{1229DD16-BD1E-4A1A-9533-3217E2D815F9}"/>
              </a:ext>
            </a:extLst>
          </p:cNvPr>
          <p:cNvSpPr/>
          <p:nvPr/>
        </p:nvSpPr>
        <p:spPr>
          <a:xfrm>
            <a:off x="7696419" y="2899981"/>
            <a:ext cx="1964076" cy="914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latin typeface="Arial Nova" panose="020B0504020202020204" pitchFamily="34" charset="0"/>
              </a:rPr>
              <a:t>Heater controller</a:t>
            </a:r>
          </a:p>
        </p:txBody>
      </p:sp>
      <p:sp>
        <p:nvSpPr>
          <p:cNvPr id="56" name="Freeform: Shape 55">
            <a:extLst>
              <a:ext uri="{FF2B5EF4-FFF2-40B4-BE49-F238E27FC236}">
                <a16:creationId xmlns:a16="http://schemas.microsoft.com/office/drawing/2014/main" id="{6822E538-0CC7-46EB-BE1E-7DCB58DD7ABD}"/>
              </a:ext>
            </a:extLst>
          </p:cNvPr>
          <p:cNvSpPr/>
          <p:nvPr/>
        </p:nvSpPr>
        <p:spPr>
          <a:xfrm>
            <a:off x="6772275" y="2356551"/>
            <a:ext cx="1543050" cy="481899"/>
          </a:xfrm>
          <a:custGeom>
            <a:avLst/>
            <a:gdLst>
              <a:gd name="connsiteX0" fmla="*/ 0 w 1543050"/>
              <a:gd name="connsiteY0" fmla="*/ 262824 h 481899"/>
              <a:gd name="connsiteX1" fmla="*/ 904875 w 1543050"/>
              <a:gd name="connsiteY1" fmla="*/ 5649 h 481899"/>
              <a:gd name="connsiteX2" fmla="*/ 1543050 w 1543050"/>
              <a:gd name="connsiteY2" fmla="*/ 481899 h 481899"/>
            </a:gdLst>
            <a:ahLst/>
            <a:cxnLst>
              <a:cxn ang="0">
                <a:pos x="connsiteX0" y="connsiteY0"/>
              </a:cxn>
              <a:cxn ang="0">
                <a:pos x="connsiteX1" y="connsiteY1"/>
              </a:cxn>
              <a:cxn ang="0">
                <a:pos x="connsiteX2" y="connsiteY2"/>
              </a:cxn>
            </a:cxnLst>
            <a:rect l="l" t="t" r="r" b="b"/>
            <a:pathLst>
              <a:path w="1543050" h="481899">
                <a:moveTo>
                  <a:pt x="0" y="262824"/>
                </a:moveTo>
                <a:cubicBezTo>
                  <a:pt x="323850" y="115980"/>
                  <a:pt x="647700" y="-30863"/>
                  <a:pt x="904875" y="5649"/>
                </a:cubicBezTo>
                <a:cubicBezTo>
                  <a:pt x="1162050" y="42161"/>
                  <a:pt x="1352550" y="262030"/>
                  <a:pt x="1543050" y="481899"/>
                </a:cubicBezTo>
              </a:path>
            </a:pathLst>
          </a:cu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57" name="Freeform: Shape 56">
            <a:extLst>
              <a:ext uri="{FF2B5EF4-FFF2-40B4-BE49-F238E27FC236}">
                <a16:creationId xmlns:a16="http://schemas.microsoft.com/office/drawing/2014/main" id="{6A542259-9241-4263-B516-80F7B2B9E98B}"/>
              </a:ext>
            </a:extLst>
          </p:cNvPr>
          <p:cNvSpPr/>
          <p:nvPr/>
        </p:nvSpPr>
        <p:spPr>
          <a:xfrm>
            <a:off x="8601075" y="3914775"/>
            <a:ext cx="304917" cy="1009650"/>
          </a:xfrm>
          <a:custGeom>
            <a:avLst/>
            <a:gdLst>
              <a:gd name="connsiteX0" fmla="*/ 28575 w 304917"/>
              <a:gd name="connsiteY0" fmla="*/ 0 h 1009650"/>
              <a:gd name="connsiteX1" fmla="*/ 304800 w 304917"/>
              <a:gd name="connsiteY1" fmla="*/ 466725 h 1009650"/>
              <a:gd name="connsiteX2" fmla="*/ 0 w 304917"/>
              <a:gd name="connsiteY2" fmla="*/ 1009650 h 1009650"/>
            </a:gdLst>
            <a:ahLst/>
            <a:cxnLst>
              <a:cxn ang="0">
                <a:pos x="connsiteX0" y="connsiteY0"/>
              </a:cxn>
              <a:cxn ang="0">
                <a:pos x="connsiteX1" y="connsiteY1"/>
              </a:cxn>
              <a:cxn ang="0">
                <a:pos x="connsiteX2" y="connsiteY2"/>
              </a:cxn>
            </a:cxnLst>
            <a:rect l="l" t="t" r="r" b="b"/>
            <a:pathLst>
              <a:path w="304917" h="1009650">
                <a:moveTo>
                  <a:pt x="28575" y="0"/>
                </a:moveTo>
                <a:cubicBezTo>
                  <a:pt x="169069" y="149225"/>
                  <a:pt x="309563" y="298450"/>
                  <a:pt x="304800" y="466725"/>
                </a:cubicBezTo>
                <a:cubicBezTo>
                  <a:pt x="300038" y="635000"/>
                  <a:pt x="150019" y="822325"/>
                  <a:pt x="0" y="1009650"/>
                </a:cubicBezTo>
              </a:path>
            </a:pathLst>
          </a:cu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2856324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DBF6C71-DB8B-4D71-A6D5-7A06F2EE0CBE}"/>
              </a:ext>
            </a:extLst>
          </p:cNvPr>
          <p:cNvSpPr>
            <a:spLocks noGrp="1"/>
          </p:cNvSpPr>
          <p:nvPr>
            <p:ph type="title"/>
          </p:nvPr>
        </p:nvSpPr>
        <p:spPr/>
        <p:txBody>
          <a:bodyPr/>
          <a:lstStyle/>
          <a:p>
            <a:r>
              <a:rPr lang="en-US" dirty="0"/>
              <a:t>Questions?</a:t>
            </a:r>
          </a:p>
        </p:txBody>
      </p:sp>
    </p:spTree>
    <p:extLst>
      <p:ext uri="{BB962C8B-B14F-4D97-AF65-F5344CB8AC3E}">
        <p14:creationId xmlns:p14="http://schemas.microsoft.com/office/powerpoint/2010/main" val="26437514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6219C2-7718-4F98-B56A-05D9E0724DC0}"/>
              </a:ext>
            </a:extLst>
          </p:cNvPr>
          <p:cNvSpPr>
            <a:spLocks noGrp="1"/>
          </p:cNvSpPr>
          <p:nvPr>
            <p:ph type="title"/>
          </p:nvPr>
        </p:nvSpPr>
        <p:spPr/>
        <p:txBody>
          <a:bodyPr/>
          <a:lstStyle/>
          <a:p>
            <a:r>
              <a:rPr lang="en-US" dirty="0"/>
              <a:t>Extra Slides</a:t>
            </a:r>
          </a:p>
        </p:txBody>
      </p:sp>
    </p:spTree>
    <p:extLst>
      <p:ext uri="{BB962C8B-B14F-4D97-AF65-F5344CB8AC3E}">
        <p14:creationId xmlns:p14="http://schemas.microsoft.com/office/powerpoint/2010/main" val="5575057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E960B44-6274-4424-B00B-BCD4EF7B4C9F}"/>
              </a:ext>
            </a:extLst>
          </p:cNvPr>
          <p:cNvSpPr>
            <a:spLocks noGrp="1"/>
          </p:cNvSpPr>
          <p:nvPr>
            <p:ph idx="1"/>
          </p:nvPr>
        </p:nvSpPr>
        <p:spPr/>
        <p:txBody>
          <a:bodyPr/>
          <a:lstStyle/>
          <a:p>
            <a:r>
              <a:rPr lang="en-US" dirty="0"/>
              <a:t>Is there a better regen channel geometry which allows hotter chamber temperatures? (N. </a:t>
            </a:r>
            <a:r>
              <a:rPr lang="en-US" dirty="0" err="1"/>
              <a:t>Salamon</a:t>
            </a:r>
            <a:r>
              <a:rPr lang="en-US" dirty="0"/>
              <a:t>)</a:t>
            </a:r>
          </a:p>
          <a:p>
            <a:pPr lvl="1"/>
            <a:r>
              <a:rPr lang="en-US" dirty="0"/>
              <a:t>Can we realize this in an additively manufactured prototype? (K. Melendez et al.)</a:t>
            </a:r>
          </a:p>
          <a:p>
            <a:r>
              <a:rPr lang="en-US" dirty="0"/>
              <a:t>Is dead reckoning a viable navigational method for NTP burns (J. D. </a:t>
            </a:r>
            <a:r>
              <a:rPr lang="en-US" dirty="0" err="1"/>
              <a:t>Kostik</a:t>
            </a:r>
            <a:r>
              <a:rPr lang="en-US" dirty="0"/>
              <a:t> et al., A. Montanez et al.)</a:t>
            </a:r>
          </a:p>
          <a:p>
            <a:endParaRPr lang="en-US" dirty="0"/>
          </a:p>
        </p:txBody>
      </p:sp>
      <p:sp>
        <p:nvSpPr>
          <p:cNvPr id="3" name="Date Placeholder 2">
            <a:extLst>
              <a:ext uri="{FF2B5EF4-FFF2-40B4-BE49-F238E27FC236}">
                <a16:creationId xmlns:a16="http://schemas.microsoft.com/office/drawing/2014/main" id="{8B112093-279E-4DCC-9866-0A78AB03E333}"/>
              </a:ext>
            </a:extLst>
          </p:cNvPr>
          <p:cNvSpPr>
            <a:spLocks noGrp="1"/>
          </p:cNvSpPr>
          <p:nvPr>
            <p:ph type="dt" sz="half" idx="10"/>
          </p:nvPr>
        </p:nvSpPr>
        <p:spPr/>
        <p:txBody>
          <a:bodyPr/>
          <a:lstStyle/>
          <a:p>
            <a:r>
              <a:rPr lang="en-US"/>
              <a:t>4/13/2021</a:t>
            </a:r>
            <a:endParaRPr lang="en-US" dirty="0"/>
          </a:p>
        </p:txBody>
      </p:sp>
      <p:sp>
        <p:nvSpPr>
          <p:cNvPr id="4" name="Footer Placeholder 3">
            <a:extLst>
              <a:ext uri="{FF2B5EF4-FFF2-40B4-BE49-F238E27FC236}">
                <a16:creationId xmlns:a16="http://schemas.microsoft.com/office/drawing/2014/main" id="{EFD12F1C-6BBE-40A9-8761-1C6F562BA92E}"/>
              </a:ext>
            </a:extLst>
          </p:cNvPr>
          <p:cNvSpPr>
            <a:spLocks noGrp="1"/>
          </p:cNvSpPr>
          <p:nvPr>
            <p:ph type="ftr" sz="quarter" idx="11"/>
          </p:nvPr>
        </p:nvSpPr>
        <p:spPr/>
        <p:txBody>
          <a:bodyPr/>
          <a:lstStyle/>
          <a:p>
            <a:r>
              <a:rPr lang="en-US"/>
              <a:t>Noah Gula, gula.8@osu.edu</a:t>
            </a:r>
            <a:endParaRPr lang="en-US" dirty="0"/>
          </a:p>
        </p:txBody>
      </p:sp>
      <p:sp>
        <p:nvSpPr>
          <p:cNvPr id="5" name="Slide Number Placeholder 4">
            <a:extLst>
              <a:ext uri="{FF2B5EF4-FFF2-40B4-BE49-F238E27FC236}">
                <a16:creationId xmlns:a16="http://schemas.microsoft.com/office/drawing/2014/main" id="{4A211C3C-10BD-4BBE-8362-D38AEAF0F5D6}"/>
              </a:ext>
            </a:extLst>
          </p:cNvPr>
          <p:cNvSpPr>
            <a:spLocks noGrp="1"/>
          </p:cNvSpPr>
          <p:nvPr>
            <p:ph type="sldNum" sz="quarter" idx="12"/>
          </p:nvPr>
        </p:nvSpPr>
        <p:spPr/>
        <p:txBody>
          <a:bodyPr/>
          <a:lstStyle/>
          <a:p>
            <a:fld id="{330EA680-D336-4FF7-8B7A-9848BB0A1C32}" type="slidenum">
              <a:rPr lang="en-US" smtClean="0"/>
              <a:pPr/>
              <a:t>29</a:t>
            </a:fld>
            <a:endParaRPr lang="en-US" dirty="0"/>
          </a:p>
        </p:txBody>
      </p:sp>
      <p:sp>
        <p:nvSpPr>
          <p:cNvPr id="6" name="Title 5">
            <a:extLst>
              <a:ext uri="{FF2B5EF4-FFF2-40B4-BE49-F238E27FC236}">
                <a16:creationId xmlns:a16="http://schemas.microsoft.com/office/drawing/2014/main" id="{67D51A55-F800-4D87-A3E4-436AAECCF61C}"/>
              </a:ext>
            </a:extLst>
          </p:cNvPr>
          <p:cNvSpPr>
            <a:spLocks noGrp="1"/>
          </p:cNvSpPr>
          <p:nvPr>
            <p:ph type="title"/>
          </p:nvPr>
        </p:nvSpPr>
        <p:spPr/>
        <p:txBody>
          <a:bodyPr/>
          <a:lstStyle/>
          <a:p>
            <a:r>
              <a:rPr lang="en-US" dirty="0"/>
              <a:t>Other OSU Efforts</a:t>
            </a:r>
          </a:p>
        </p:txBody>
      </p:sp>
      <p:sp>
        <p:nvSpPr>
          <p:cNvPr id="7" name="Text Placeholder 6">
            <a:extLst>
              <a:ext uri="{FF2B5EF4-FFF2-40B4-BE49-F238E27FC236}">
                <a16:creationId xmlns:a16="http://schemas.microsoft.com/office/drawing/2014/main" id="{0FF4A883-84A1-4B8D-952F-DB0447F78EB4}"/>
              </a:ext>
            </a:extLst>
          </p:cNvPr>
          <p:cNvSpPr>
            <a:spLocks noGrp="1"/>
          </p:cNvSpPr>
          <p:nvPr>
            <p:ph type="body" sz="quarter" idx="13"/>
          </p:nvPr>
        </p:nvSpPr>
        <p:spPr/>
        <p:txBody>
          <a:bodyPr/>
          <a:lstStyle/>
          <a:p>
            <a:r>
              <a:rPr lang="en-US" dirty="0"/>
              <a:t>NTP at OSU</a:t>
            </a:r>
          </a:p>
        </p:txBody>
      </p:sp>
    </p:spTree>
    <p:extLst>
      <p:ext uri="{BB962C8B-B14F-4D97-AF65-F5344CB8AC3E}">
        <p14:creationId xmlns:p14="http://schemas.microsoft.com/office/powerpoint/2010/main" val="37868308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1BB95F3-5792-4C93-A955-6DB69E779CC9}"/>
              </a:ext>
            </a:extLst>
          </p:cNvPr>
          <p:cNvSpPr>
            <a:spLocks noGrp="1"/>
          </p:cNvSpPr>
          <p:nvPr>
            <p:ph type="title"/>
          </p:nvPr>
        </p:nvSpPr>
        <p:spPr/>
        <p:txBody>
          <a:bodyPr/>
          <a:lstStyle/>
          <a:p>
            <a:r>
              <a:rPr lang="en-US" dirty="0"/>
              <a:t>A Brief History of Nuclear Thermal Propulsion</a:t>
            </a:r>
          </a:p>
        </p:txBody>
      </p:sp>
    </p:spTree>
    <p:extLst>
      <p:ext uri="{BB962C8B-B14F-4D97-AF65-F5344CB8AC3E}">
        <p14:creationId xmlns:p14="http://schemas.microsoft.com/office/powerpoint/2010/main" val="199388247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ED419E8-65D6-4FBD-9FE9-2E9270F28D11}"/>
              </a:ext>
            </a:extLst>
          </p:cNvPr>
          <p:cNvSpPr>
            <a:spLocks noGrp="1"/>
          </p:cNvSpPr>
          <p:nvPr>
            <p:ph type="dt" sz="half" idx="10"/>
          </p:nvPr>
        </p:nvSpPr>
        <p:spPr/>
        <p:txBody>
          <a:bodyPr/>
          <a:lstStyle/>
          <a:p>
            <a:r>
              <a:rPr lang="en-US"/>
              <a:t>4/13/2021</a:t>
            </a:r>
          </a:p>
        </p:txBody>
      </p:sp>
      <p:sp>
        <p:nvSpPr>
          <p:cNvPr id="3" name="Footer Placeholder 2">
            <a:extLst>
              <a:ext uri="{FF2B5EF4-FFF2-40B4-BE49-F238E27FC236}">
                <a16:creationId xmlns:a16="http://schemas.microsoft.com/office/drawing/2014/main" id="{D7890DCC-4A30-4B72-AE66-692372DD78A4}"/>
              </a:ext>
            </a:extLst>
          </p:cNvPr>
          <p:cNvSpPr>
            <a:spLocks noGrp="1"/>
          </p:cNvSpPr>
          <p:nvPr>
            <p:ph type="ftr" sz="quarter" idx="11"/>
          </p:nvPr>
        </p:nvSpPr>
        <p:spPr/>
        <p:txBody>
          <a:bodyPr/>
          <a:lstStyle/>
          <a:p>
            <a:r>
              <a:rPr lang="en-US"/>
              <a:t>Noah Gula, gula.8@osu.edu</a:t>
            </a:r>
          </a:p>
        </p:txBody>
      </p:sp>
      <p:sp>
        <p:nvSpPr>
          <p:cNvPr id="4" name="Slide Number Placeholder 3">
            <a:extLst>
              <a:ext uri="{FF2B5EF4-FFF2-40B4-BE49-F238E27FC236}">
                <a16:creationId xmlns:a16="http://schemas.microsoft.com/office/drawing/2014/main" id="{DC5D85ED-9F30-4B4E-8C4B-F5500455B133}"/>
              </a:ext>
            </a:extLst>
          </p:cNvPr>
          <p:cNvSpPr>
            <a:spLocks noGrp="1"/>
          </p:cNvSpPr>
          <p:nvPr>
            <p:ph type="sldNum" sz="quarter" idx="12"/>
          </p:nvPr>
        </p:nvSpPr>
        <p:spPr/>
        <p:txBody>
          <a:bodyPr/>
          <a:lstStyle/>
          <a:p>
            <a:fld id="{330EA680-D336-4FF7-8B7A-9848BB0A1C32}" type="slidenum">
              <a:rPr lang="en-US" smtClean="0"/>
              <a:t>30</a:t>
            </a:fld>
            <a:endParaRPr lang="en-US"/>
          </a:p>
        </p:txBody>
      </p:sp>
      <p:sp>
        <p:nvSpPr>
          <p:cNvPr id="5" name="Title 4">
            <a:extLst>
              <a:ext uri="{FF2B5EF4-FFF2-40B4-BE49-F238E27FC236}">
                <a16:creationId xmlns:a16="http://schemas.microsoft.com/office/drawing/2014/main" id="{2A27F50B-9A76-4604-9C5B-D6022D270A24}"/>
              </a:ext>
            </a:extLst>
          </p:cNvPr>
          <p:cNvSpPr>
            <a:spLocks noGrp="1"/>
          </p:cNvSpPr>
          <p:nvPr>
            <p:ph type="title"/>
          </p:nvPr>
        </p:nvSpPr>
        <p:spPr/>
        <p:txBody>
          <a:bodyPr/>
          <a:lstStyle/>
          <a:p>
            <a:r>
              <a:rPr lang="en-US" dirty="0"/>
              <a:t>Tie Tube and Fuel Element Cross Section</a:t>
            </a:r>
          </a:p>
        </p:txBody>
      </p:sp>
      <p:sp>
        <p:nvSpPr>
          <p:cNvPr id="6" name="Text Placeholder 5">
            <a:extLst>
              <a:ext uri="{FF2B5EF4-FFF2-40B4-BE49-F238E27FC236}">
                <a16:creationId xmlns:a16="http://schemas.microsoft.com/office/drawing/2014/main" id="{13DF25BA-4D13-43C7-AC27-AFFDB722539E}"/>
              </a:ext>
            </a:extLst>
          </p:cNvPr>
          <p:cNvSpPr>
            <a:spLocks noGrp="1"/>
          </p:cNvSpPr>
          <p:nvPr>
            <p:ph type="body" sz="quarter" idx="13"/>
          </p:nvPr>
        </p:nvSpPr>
        <p:spPr/>
        <p:txBody>
          <a:bodyPr/>
          <a:lstStyle/>
          <a:p>
            <a:r>
              <a:rPr lang="en-US" dirty="0"/>
              <a:t>NTP at OSU</a:t>
            </a:r>
          </a:p>
        </p:txBody>
      </p:sp>
      <p:pic>
        <p:nvPicPr>
          <p:cNvPr id="7" name="Picture 6">
            <a:extLst>
              <a:ext uri="{FF2B5EF4-FFF2-40B4-BE49-F238E27FC236}">
                <a16:creationId xmlns:a16="http://schemas.microsoft.com/office/drawing/2014/main" id="{3B794599-7AD4-4625-9E4A-1AA904F5CD3E}"/>
              </a:ext>
            </a:extLst>
          </p:cNvPr>
          <p:cNvPicPr>
            <a:picLocks noChangeAspect="1"/>
          </p:cNvPicPr>
          <p:nvPr/>
        </p:nvPicPr>
        <p:blipFill>
          <a:blip r:embed="rId2"/>
          <a:stretch>
            <a:fillRect/>
          </a:stretch>
        </p:blipFill>
        <p:spPr>
          <a:xfrm>
            <a:off x="1762125" y="971550"/>
            <a:ext cx="8667750" cy="4914900"/>
          </a:xfrm>
          <a:prstGeom prst="rect">
            <a:avLst/>
          </a:prstGeom>
        </p:spPr>
      </p:pic>
      <p:sp>
        <p:nvSpPr>
          <p:cNvPr id="8" name="TextBox 7">
            <a:extLst>
              <a:ext uri="{FF2B5EF4-FFF2-40B4-BE49-F238E27FC236}">
                <a16:creationId xmlns:a16="http://schemas.microsoft.com/office/drawing/2014/main" id="{A824B334-4B1D-4276-A090-A500253DF282}"/>
              </a:ext>
            </a:extLst>
          </p:cNvPr>
          <p:cNvSpPr txBox="1"/>
          <p:nvPr/>
        </p:nvSpPr>
        <p:spPr>
          <a:xfrm>
            <a:off x="10958286" y="3106057"/>
            <a:ext cx="609600" cy="369332"/>
          </a:xfrm>
          <a:prstGeom prst="rect">
            <a:avLst/>
          </a:prstGeom>
          <a:noFill/>
        </p:spPr>
        <p:txBody>
          <a:bodyPr wrap="square" rtlCol="0">
            <a:spAutoFit/>
          </a:bodyPr>
          <a:lstStyle/>
          <a:p>
            <a:r>
              <a:rPr lang="en-US" dirty="0">
                <a:latin typeface="Arial Nova" panose="020B0504020202020204" pitchFamily="34" charset="0"/>
              </a:rPr>
              <a:t>[6]</a:t>
            </a:r>
          </a:p>
        </p:txBody>
      </p:sp>
    </p:spTree>
    <p:extLst>
      <p:ext uri="{BB962C8B-B14F-4D97-AF65-F5344CB8AC3E}">
        <p14:creationId xmlns:p14="http://schemas.microsoft.com/office/powerpoint/2010/main" val="338698721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49F48D0-E5CC-4168-A871-B7CC0A53440C}"/>
              </a:ext>
            </a:extLst>
          </p:cNvPr>
          <p:cNvSpPr>
            <a:spLocks noGrp="1"/>
          </p:cNvSpPr>
          <p:nvPr>
            <p:ph type="dt" sz="half" idx="10"/>
          </p:nvPr>
        </p:nvSpPr>
        <p:spPr/>
        <p:txBody>
          <a:bodyPr/>
          <a:lstStyle/>
          <a:p>
            <a:r>
              <a:rPr lang="en-US"/>
              <a:t>4/13/2021</a:t>
            </a:r>
          </a:p>
        </p:txBody>
      </p:sp>
      <p:sp>
        <p:nvSpPr>
          <p:cNvPr id="3" name="Footer Placeholder 2">
            <a:extLst>
              <a:ext uri="{FF2B5EF4-FFF2-40B4-BE49-F238E27FC236}">
                <a16:creationId xmlns:a16="http://schemas.microsoft.com/office/drawing/2014/main" id="{B4085D31-8943-48C3-8A48-4A414317E400}"/>
              </a:ext>
            </a:extLst>
          </p:cNvPr>
          <p:cNvSpPr>
            <a:spLocks noGrp="1"/>
          </p:cNvSpPr>
          <p:nvPr>
            <p:ph type="ftr" sz="quarter" idx="11"/>
          </p:nvPr>
        </p:nvSpPr>
        <p:spPr/>
        <p:txBody>
          <a:bodyPr/>
          <a:lstStyle/>
          <a:p>
            <a:r>
              <a:rPr lang="en-US"/>
              <a:t>Noah Gula, gula.8@osu.edu</a:t>
            </a:r>
          </a:p>
        </p:txBody>
      </p:sp>
      <p:sp>
        <p:nvSpPr>
          <p:cNvPr id="4" name="Slide Number Placeholder 3">
            <a:extLst>
              <a:ext uri="{FF2B5EF4-FFF2-40B4-BE49-F238E27FC236}">
                <a16:creationId xmlns:a16="http://schemas.microsoft.com/office/drawing/2014/main" id="{FE39CE5D-5D06-4DCB-9266-5EF729259506}"/>
              </a:ext>
            </a:extLst>
          </p:cNvPr>
          <p:cNvSpPr>
            <a:spLocks noGrp="1"/>
          </p:cNvSpPr>
          <p:nvPr>
            <p:ph type="sldNum" sz="quarter" idx="12"/>
          </p:nvPr>
        </p:nvSpPr>
        <p:spPr/>
        <p:txBody>
          <a:bodyPr/>
          <a:lstStyle/>
          <a:p>
            <a:fld id="{330EA680-D336-4FF7-8B7A-9848BB0A1C32}" type="slidenum">
              <a:rPr lang="en-US" smtClean="0"/>
              <a:t>31</a:t>
            </a:fld>
            <a:endParaRPr lang="en-US"/>
          </a:p>
        </p:txBody>
      </p:sp>
      <p:sp>
        <p:nvSpPr>
          <p:cNvPr id="5" name="Title 4">
            <a:extLst>
              <a:ext uri="{FF2B5EF4-FFF2-40B4-BE49-F238E27FC236}">
                <a16:creationId xmlns:a16="http://schemas.microsoft.com/office/drawing/2014/main" id="{404259FF-8735-422C-86E9-AAF3A5F4C373}"/>
              </a:ext>
            </a:extLst>
          </p:cNvPr>
          <p:cNvSpPr>
            <a:spLocks noGrp="1"/>
          </p:cNvSpPr>
          <p:nvPr>
            <p:ph type="title"/>
          </p:nvPr>
        </p:nvSpPr>
        <p:spPr/>
        <p:txBody>
          <a:bodyPr/>
          <a:lstStyle/>
          <a:p>
            <a:r>
              <a:rPr lang="en-US" dirty="0"/>
              <a:t>HALEU Inverted SNRE</a:t>
            </a:r>
          </a:p>
        </p:txBody>
      </p:sp>
      <p:sp>
        <p:nvSpPr>
          <p:cNvPr id="6" name="Text Placeholder 5">
            <a:extLst>
              <a:ext uri="{FF2B5EF4-FFF2-40B4-BE49-F238E27FC236}">
                <a16:creationId xmlns:a16="http://schemas.microsoft.com/office/drawing/2014/main" id="{8208B772-BF8D-43B1-BE52-11130BDF767E}"/>
              </a:ext>
            </a:extLst>
          </p:cNvPr>
          <p:cNvSpPr>
            <a:spLocks noGrp="1"/>
          </p:cNvSpPr>
          <p:nvPr>
            <p:ph type="body" sz="quarter" idx="13"/>
          </p:nvPr>
        </p:nvSpPr>
        <p:spPr/>
        <p:txBody>
          <a:bodyPr/>
          <a:lstStyle/>
          <a:p>
            <a:r>
              <a:rPr lang="en-US" dirty="0"/>
              <a:t>NTP at OSU</a:t>
            </a:r>
          </a:p>
        </p:txBody>
      </p:sp>
      <p:pic>
        <p:nvPicPr>
          <p:cNvPr id="7" name="Content Placeholder 4" descr="A picture containing indoor, sitting, table, monitor&#10;&#10;Description automatically generated">
            <a:extLst>
              <a:ext uri="{FF2B5EF4-FFF2-40B4-BE49-F238E27FC236}">
                <a16:creationId xmlns:a16="http://schemas.microsoft.com/office/drawing/2014/main" id="{17955527-5FDE-4C1D-982A-25BFF314C304}"/>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3191" b="6261"/>
          <a:stretch/>
        </p:blipFill>
        <p:spPr>
          <a:xfrm>
            <a:off x="0" y="1036358"/>
            <a:ext cx="12192000" cy="5821642"/>
          </a:xfrm>
          <a:prstGeom prst="rect">
            <a:avLst/>
          </a:prstGeom>
        </p:spPr>
      </p:pic>
    </p:spTree>
    <p:extLst>
      <p:ext uri="{BB962C8B-B14F-4D97-AF65-F5344CB8AC3E}">
        <p14:creationId xmlns:p14="http://schemas.microsoft.com/office/powerpoint/2010/main" val="265626710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BFD3821-7F2C-48FF-9FF1-9A664B6E59E5}"/>
              </a:ext>
            </a:extLst>
          </p:cNvPr>
          <p:cNvSpPr>
            <a:spLocks noGrp="1"/>
          </p:cNvSpPr>
          <p:nvPr>
            <p:ph idx="1"/>
          </p:nvPr>
        </p:nvSpPr>
        <p:spPr/>
        <p:txBody>
          <a:bodyPr>
            <a:normAutofit/>
          </a:bodyPr>
          <a:lstStyle/>
          <a:p>
            <a:pPr marL="0" indent="0">
              <a:buNone/>
            </a:pPr>
            <a:r>
              <a:rPr lang="en-US" sz="1200" dirty="0">
                <a:latin typeface="Arial Nova" panose="020B0504020202020204" pitchFamily="34" charset="0"/>
              </a:rPr>
              <a:t>[1] Unless otherwise indicated, this information has been authored by an employee or employees of the Los Alamos National Security, LLC (LANS), operator of the Los Alamos National Laboratory under Contract No. DE-AC52-06NA25396 with the U.S. Department of Energy. The U.S. Government has rights to use, reproduce, and distribute this information. The public may copy and use this information without charge, provided that this Notice and any statement of authorship are reproduced on all copies. Neither the Government nor LANS makes any warranty, express or implied, or assumes any liability or responsibility for the use of this information.</a:t>
            </a:r>
          </a:p>
          <a:p>
            <a:pPr marL="0" indent="0">
              <a:buNone/>
            </a:pPr>
            <a:r>
              <a:rPr lang="en-US" sz="1200" dirty="0">
                <a:latin typeface="Arial Nova" panose="020B0504020202020204" pitchFamily="34" charset="0"/>
              </a:rPr>
              <a:t>[2] Photo courtesy of National Nuclear Security Administration / Nevada Field Office</a:t>
            </a:r>
          </a:p>
          <a:p>
            <a:pPr marL="0" indent="0">
              <a:buNone/>
            </a:pPr>
            <a:r>
              <a:rPr lang="en-US" sz="1200" dirty="0">
                <a:latin typeface="Arial Nova" panose="020B0504020202020204" pitchFamily="34" charset="0"/>
              </a:rPr>
              <a:t>[3] G. P. Sutton, O. </a:t>
            </a:r>
            <a:r>
              <a:rPr lang="en-US" sz="1200" dirty="0" err="1">
                <a:latin typeface="Arial Nova" panose="020B0504020202020204" pitchFamily="34" charset="0"/>
              </a:rPr>
              <a:t>Biblarz</a:t>
            </a:r>
            <a:r>
              <a:rPr lang="en-US" sz="1200" dirty="0">
                <a:latin typeface="Arial Nova" panose="020B0504020202020204" pitchFamily="34" charset="0"/>
              </a:rPr>
              <a:t> (2017) </a:t>
            </a:r>
            <a:r>
              <a:rPr lang="en-US" sz="1200" i="1" dirty="0">
                <a:latin typeface="Arial Nova" panose="020B0504020202020204" pitchFamily="34" charset="0"/>
              </a:rPr>
              <a:t>Rocket Propulsion Elements, 9</a:t>
            </a:r>
            <a:r>
              <a:rPr lang="en-US" sz="1200" i="1" baseline="30000" dirty="0">
                <a:latin typeface="Arial Nova" panose="020B0504020202020204" pitchFamily="34" charset="0"/>
              </a:rPr>
              <a:t>th</a:t>
            </a:r>
            <a:r>
              <a:rPr lang="en-US" sz="1200" i="1" dirty="0">
                <a:latin typeface="Arial Nova" panose="020B0504020202020204" pitchFamily="34" charset="0"/>
              </a:rPr>
              <a:t> Ed.</a:t>
            </a:r>
            <a:r>
              <a:rPr lang="en-US" sz="1200" dirty="0">
                <a:latin typeface="Arial Nova" panose="020B0504020202020204" pitchFamily="34" charset="0"/>
              </a:rPr>
              <a:t> Wiley</a:t>
            </a:r>
          </a:p>
          <a:p>
            <a:pPr marL="0" indent="0">
              <a:buNone/>
            </a:pPr>
            <a:r>
              <a:rPr lang="en-US" sz="1200" dirty="0">
                <a:latin typeface="Arial Nova" panose="020B0504020202020204" pitchFamily="34" charset="0"/>
              </a:rPr>
              <a:t>[4] J. Plank (2021) </a:t>
            </a:r>
            <a:r>
              <a:rPr lang="en-US" sz="1200" i="1" dirty="0">
                <a:latin typeface="Arial Nova" panose="020B0504020202020204" pitchFamily="34" charset="0"/>
              </a:rPr>
              <a:t>Nuclear Thermal Propulsion Cool-Down Phase Optimization Through Quasi-Steady Computational Analysis, and the Effect of Auxiliary Heat Removal Systems.</a:t>
            </a:r>
            <a:r>
              <a:rPr lang="en-US" sz="1200" dirty="0">
                <a:latin typeface="Arial Nova" panose="020B0504020202020204" pitchFamily="34" charset="0"/>
              </a:rPr>
              <a:t> Ohio State University</a:t>
            </a:r>
          </a:p>
          <a:p>
            <a:pPr marL="0" indent="0">
              <a:buNone/>
            </a:pPr>
            <a:r>
              <a:rPr lang="en-US" sz="1200" dirty="0">
                <a:latin typeface="Arial Nova" panose="020B0504020202020204" pitchFamily="34" charset="0"/>
              </a:rPr>
              <a:t>[5] F. P. Durham (1979) </a:t>
            </a:r>
            <a:r>
              <a:rPr lang="en-US" sz="1200" i="1" dirty="0">
                <a:latin typeface="Arial Nova" panose="020B0504020202020204" pitchFamily="34" charset="0"/>
              </a:rPr>
              <a:t>Nuclear Engine Definition Study Preliminary Report Volume I – Engine Description.</a:t>
            </a:r>
            <a:r>
              <a:rPr lang="en-US" sz="1200" dirty="0">
                <a:latin typeface="Arial Nova" panose="020B0504020202020204" pitchFamily="34" charset="0"/>
              </a:rPr>
              <a:t> Los Alamos Scientific Laboratory</a:t>
            </a:r>
          </a:p>
          <a:p>
            <a:pPr marL="0" indent="0">
              <a:buNone/>
            </a:pPr>
            <a:r>
              <a:rPr lang="en-US" sz="1200" dirty="0">
                <a:latin typeface="Arial Nova" panose="020B0504020202020204" pitchFamily="34" charset="0"/>
              </a:rPr>
              <a:t>[6] </a:t>
            </a:r>
            <a:r>
              <a:rPr lang="en-US" sz="1200" dirty="0" err="1">
                <a:latin typeface="Arial Nova" panose="020B0504020202020204" pitchFamily="34" charset="0"/>
              </a:rPr>
              <a:t>Fittje</a:t>
            </a:r>
            <a:r>
              <a:rPr lang="en-US" sz="1200" dirty="0">
                <a:latin typeface="Arial Nova" panose="020B0504020202020204" pitchFamily="34" charset="0"/>
              </a:rPr>
              <a:t>, J. E., Borowski, &amp; S. K., Schnitzler, B. (2015) </a:t>
            </a:r>
            <a:r>
              <a:rPr lang="en-US" sz="1200" i="1" dirty="0">
                <a:latin typeface="Arial Nova" panose="020B0504020202020204" pitchFamily="34" charset="0"/>
              </a:rPr>
              <a:t>Revised Point of Departure Design Options for Nuclear Thermal Propulsion. </a:t>
            </a:r>
            <a:r>
              <a:rPr lang="en-US" sz="1200" dirty="0">
                <a:latin typeface="Arial Nova" panose="020B0504020202020204" pitchFamily="34" charset="0"/>
              </a:rPr>
              <a:t>AIAA.</a:t>
            </a:r>
          </a:p>
        </p:txBody>
      </p:sp>
      <p:sp>
        <p:nvSpPr>
          <p:cNvPr id="3" name="Title 2">
            <a:extLst>
              <a:ext uri="{FF2B5EF4-FFF2-40B4-BE49-F238E27FC236}">
                <a16:creationId xmlns:a16="http://schemas.microsoft.com/office/drawing/2014/main" id="{0945F65C-FEF5-4406-94E0-1477AD50054A}"/>
              </a:ext>
            </a:extLst>
          </p:cNvPr>
          <p:cNvSpPr>
            <a:spLocks noGrp="1"/>
          </p:cNvSpPr>
          <p:nvPr>
            <p:ph type="title"/>
          </p:nvPr>
        </p:nvSpPr>
        <p:spPr/>
        <p:txBody>
          <a:bodyPr/>
          <a:lstStyle/>
          <a:p>
            <a:r>
              <a:rPr lang="en-US" dirty="0"/>
              <a:t>Reference</a:t>
            </a:r>
          </a:p>
        </p:txBody>
      </p:sp>
      <p:sp>
        <p:nvSpPr>
          <p:cNvPr id="4" name="Text Placeholder 3">
            <a:extLst>
              <a:ext uri="{FF2B5EF4-FFF2-40B4-BE49-F238E27FC236}">
                <a16:creationId xmlns:a16="http://schemas.microsoft.com/office/drawing/2014/main" id="{F7820CA7-8274-4681-9446-00D62EB92AD7}"/>
              </a:ext>
            </a:extLst>
          </p:cNvPr>
          <p:cNvSpPr>
            <a:spLocks noGrp="1"/>
          </p:cNvSpPr>
          <p:nvPr>
            <p:ph type="body" sz="quarter" idx="13"/>
          </p:nvPr>
        </p:nvSpPr>
        <p:spPr/>
        <p:txBody>
          <a:bodyPr/>
          <a:lstStyle/>
          <a:p>
            <a:r>
              <a:rPr lang="en-US" dirty="0"/>
              <a:t>NTP at OSU</a:t>
            </a:r>
          </a:p>
        </p:txBody>
      </p:sp>
      <p:sp>
        <p:nvSpPr>
          <p:cNvPr id="5" name="Date Placeholder 4">
            <a:extLst>
              <a:ext uri="{FF2B5EF4-FFF2-40B4-BE49-F238E27FC236}">
                <a16:creationId xmlns:a16="http://schemas.microsoft.com/office/drawing/2014/main" id="{76E891CF-A58C-402E-8623-974CC484DF80}"/>
              </a:ext>
            </a:extLst>
          </p:cNvPr>
          <p:cNvSpPr>
            <a:spLocks noGrp="1"/>
          </p:cNvSpPr>
          <p:nvPr>
            <p:ph type="dt" sz="half" idx="10"/>
          </p:nvPr>
        </p:nvSpPr>
        <p:spPr/>
        <p:txBody>
          <a:bodyPr/>
          <a:lstStyle/>
          <a:p>
            <a:r>
              <a:rPr lang="en-US"/>
              <a:t>4/13/2021</a:t>
            </a:r>
            <a:endParaRPr lang="en-US" dirty="0"/>
          </a:p>
        </p:txBody>
      </p:sp>
      <p:sp>
        <p:nvSpPr>
          <p:cNvPr id="6" name="Footer Placeholder 5">
            <a:extLst>
              <a:ext uri="{FF2B5EF4-FFF2-40B4-BE49-F238E27FC236}">
                <a16:creationId xmlns:a16="http://schemas.microsoft.com/office/drawing/2014/main" id="{CF892FB9-71B5-485B-871F-CBB16CE9077A}"/>
              </a:ext>
            </a:extLst>
          </p:cNvPr>
          <p:cNvSpPr>
            <a:spLocks noGrp="1"/>
          </p:cNvSpPr>
          <p:nvPr>
            <p:ph type="ftr" sz="quarter" idx="11"/>
          </p:nvPr>
        </p:nvSpPr>
        <p:spPr/>
        <p:txBody>
          <a:bodyPr/>
          <a:lstStyle/>
          <a:p>
            <a:r>
              <a:rPr lang="en-US"/>
              <a:t>Noah Gula, gula.8@osu.edu</a:t>
            </a:r>
            <a:endParaRPr lang="en-US" dirty="0"/>
          </a:p>
        </p:txBody>
      </p:sp>
      <p:sp>
        <p:nvSpPr>
          <p:cNvPr id="7" name="Slide Number Placeholder 6">
            <a:extLst>
              <a:ext uri="{FF2B5EF4-FFF2-40B4-BE49-F238E27FC236}">
                <a16:creationId xmlns:a16="http://schemas.microsoft.com/office/drawing/2014/main" id="{87ACA3C6-8FC0-41D9-842C-25A2478F7C4A}"/>
              </a:ext>
            </a:extLst>
          </p:cNvPr>
          <p:cNvSpPr>
            <a:spLocks noGrp="1"/>
          </p:cNvSpPr>
          <p:nvPr>
            <p:ph type="sldNum" sz="quarter" idx="12"/>
          </p:nvPr>
        </p:nvSpPr>
        <p:spPr/>
        <p:txBody>
          <a:bodyPr/>
          <a:lstStyle/>
          <a:p>
            <a:fld id="{330EA680-D336-4FF7-8B7A-9848BB0A1C32}" type="slidenum">
              <a:rPr lang="en-US" smtClean="0"/>
              <a:pPr/>
              <a:t>32</a:t>
            </a:fld>
            <a:endParaRPr lang="en-US" dirty="0"/>
          </a:p>
        </p:txBody>
      </p:sp>
    </p:spTree>
    <p:extLst>
      <p:ext uri="{BB962C8B-B14F-4D97-AF65-F5344CB8AC3E}">
        <p14:creationId xmlns:p14="http://schemas.microsoft.com/office/powerpoint/2010/main" val="9356920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87D90A8-7635-4B95-80B2-6DA263B544C3}"/>
              </a:ext>
            </a:extLst>
          </p:cNvPr>
          <p:cNvSpPr>
            <a:spLocks noGrp="1"/>
          </p:cNvSpPr>
          <p:nvPr>
            <p:ph type="body" sz="half" idx="2"/>
          </p:nvPr>
        </p:nvSpPr>
        <p:spPr/>
        <p:txBody>
          <a:bodyPr>
            <a:normAutofit/>
          </a:bodyPr>
          <a:lstStyle/>
          <a:p>
            <a:pPr marL="342900" indent="-342900">
              <a:buFont typeface="Arial" panose="020B0604020202020204" pitchFamily="34" charset="0"/>
              <a:buChar char="•"/>
            </a:pPr>
            <a:r>
              <a:rPr lang="en-US" sz="2000" dirty="0"/>
              <a:t>Originally, NTP was first developed for aircraft by the US Army Air Forces in 1946.</a:t>
            </a:r>
          </a:p>
          <a:p>
            <a:pPr marL="342900" indent="-342900">
              <a:buFont typeface="Arial" panose="020B0604020202020204" pitchFamily="34" charset="0"/>
              <a:buChar char="•"/>
            </a:pPr>
            <a:r>
              <a:rPr lang="en-US" sz="2000" dirty="0"/>
              <a:t>The goal was to develop an aircraft which used nuclear thermal energy to heat air as it passed through the engines.</a:t>
            </a:r>
          </a:p>
          <a:p>
            <a:pPr marL="342900" indent="-342900">
              <a:buFont typeface="Arial" panose="020B0604020202020204" pitchFamily="34" charset="0"/>
              <a:buChar char="•"/>
            </a:pPr>
            <a:r>
              <a:rPr lang="en-US" sz="2000" dirty="0"/>
              <a:t>An aircraft carrying a nuclear reactor was flown 47 times, but the reactor never powered the aircraft.</a:t>
            </a:r>
          </a:p>
          <a:p>
            <a:pPr marL="342900" indent="-342900">
              <a:buFont typeface="Arial" panose="020B0604020202020204" pitchFamily="34" charset="0"/>
              <a:buChar char="•"/>
            </a:pPr>
            <a:r>
              <a:rPr lang="en-US" sz="2000" dirty="0"/>
              <a:t>The program was eventually cancelled in 1961 by JFK.</a:t>
            </a:r>
          </a:p>
        </p:txBody>
      </p:sp>
      <p:sp>
        <p:nvSpPr>
          <p:cNvPr id="4" name="Title 3">
            <a:extLst>
              <a:ext uri="{FF2B5EF4-FFF2-40B4-BE49-F238E27FC236}">
                <a16:creationId xmlns:a16="http://schemas.microsoft.com/office/drawing/2014/main" id="{F472D95A-0389-4CEF-866B-0F941FA7C853}"/>
              </a:ext>
            </a:extLst>
          </p:cNvPr>
          <p:cNvSpPr>
            <a:spLocks noGrp="1"/>
          </p:cNvSpPr>
          <p:nvPr>
            <p:ph type="title"/>
          </p:nvPr>
        </p:nvSpPr>
        <p:spPr/>
        <p:txBody>
          <a:bodyPr/>
          <a:lstStyle/>
          <a:p>
            <a:r>
              <a:rPr lang="en-US" dirty="0"/>
              <a:t>When did it all start?</a:t>
            </a:r>
          </a:p>
        </p:txBody>
      </p:sp>
      <p:sp>
        <p:nvSpPr>
          <p:cNvPr id="5" name="Text Placeholder 4">
            <a:extLst>
              <a:ext uri="{FF2B5EF4-FFF2-40B4-BE49-F238E27FC236}">
                <a16:creationId xmlns:a16="http://schemas.microsoft.com/office/drawing/2014/main" id="{F71BAACC-4364-4376-B40F-3C914DD8AF19}"/>
              </a:ext>
            </a:extLst>
          </p:cNvPr>
          <p:cNvSpPr>
            <a:spLocks noGrp="1"/>
          </p:cNvSpPr>
          <p:nvPr>
            <p:ph type="body" sz="quarter" idx="13"/>
          </p:nvPr>
        </p:nvSpPr>
        <p:spPr/>
        <p:txBody>
          <a:bodyPr/>
          <a:lstStyle/>
          <a:p>
            <a:r>
              <a:rPr lang="en-US" dirty="0"/>
              <a:t>NTP at OSU</a:t>
            </a:r>
          </a:p>
        </p:txBody>
      </p:sp>
      <p:pic>
        <p:nvPicPr>
          <p:cNvPr id="12" name="Picture Placeholder 11" descr="A picture containing text, outdoor&#10;&#10;Description automatically generated">
            <a:extLst>
              <a:ext uri="{FF2B5EF4-FFF2-40B4-BE49-F238E27FC236}">
                <a16:creationId xmlns:a16="http://schemas.microsoft.com/office/drawing/2014/main" id="{9C56FBD3-90DE-4ECE-A07D-56281B61E328}"/>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t="5213" b="5213"/>
          <a:stretch>
            <a:fillRect/>
          </a:stretch>
        </p:blipFill>
        <p:spPr/>
      </p:pic>
      <p:sp>
        <p:nvSpPr>
          <p:cNvPr id="8" name="TextBox 7">
            <a:extLst>
              <a:ext uri="{FF2B5EF4-FFF2-40B4-BE49-F238E27FC236}">
                <a16:creationId xmlns:a16="http://schemas.microsoft.com/office/drawing/2014/main" id="{216BB17F-A3DB-4B52-A7FA-CDEF1C31A8F1}"/>
              </a:ext>
            </a:extLst>
          </p:cNvPr>
          <p:cNvSpPr txBox="1"/>
          <p:nvPr/>
        </p:nvSpPr>
        <p:spPr>
          <a:xfrm>
            <a:off x="5019667" y="5947409"/>
            <a:ext cx="6867971" cy="246221"/>
          </a:xfrm>
          <a:prstGeom prst="rect">
            <a:avLst/>
          </a:prstGeom>
          <a:solidFill>
            <a:srgbClr val="000000">
              <a:alpha val="50196"/>
            </a:srgbClr>
          </a:solidFill>
        </p:spPr>
        <p:txBody>
          <a:bodyPr wrap="square" rtlCol="0">
            <a:spAutoFit/>
          </a:bodyPr>
          <a:lstStyle/>
          <a:p>
            <a:r>
              <a:rPr lang="en-US" sz="1000" dirty="0">
                <a:solidFill>
                  <a:schemeClr val="bg1"/>
                </a:solidFill>
                <a:latin typeface="Arial" panose="020B0604020202020204" pitchFamily="34" charset="0"/>
                <a:cs typeface="Arial" panose="020B0604020202020204" pitchFamily="34" charset="0"/>
              </a:rPr>
              <a:t>[1] Los Alamos National Laboratory, http://www.lanl.gov/newsroom/photo/history.php</a:t>
            </a:r>
          </a:p>
        </p:txBody>
      </p:sp>
      <p:sp>
        <p:nvSpPr>
          <p:cNvPr id="13" name="Date Placeholder 12">
            <a:extLst>
              <a:ext uri="{FF2B5EF4-FFF2-40B4-BE49-F238E27FC236}">
                <a16:creationId xmlns:a16="http://schemas.microsoft.com/office/drawing/2014/main" id="{8B942564-7D69-4A76-8B6D-124BCABEFD9E}"/>
              </a:ext>
            </a:extLst>
          </p:cNvPr>
          <p:cNvSpPr>
            <a:spLocks noGrp="1"/>
          </p:cNvSpPr>
          <p:nvPr>
            <p:ph type="dt" sz="half" idx="10"/>
          </p:nvPr>
        </p:nvSpPr>
        <p:spPr/>
        <p:txBody>
          <a:bodyPr/>
          <a:lstStyle/>
          <a:p>
            <a:r>
              <a:rPr lang="en-US"/>
              <a:t>4/13/2021</a:t>
            </a:r>
          </a:p>
        </p:txBody>
      </p:sp>
      <p:sp>
        <p:nvSpPr>
          <p:cNvPr id="14" name="Footer Placeholder 13">
            <a:extLst>
              <a:ext uri="{FF2B5EF4-FFF2-40B4-BE49-F238E27FC236}">
                <a16:creationId xmlns:a16="http://schemas.microsoft.com/office/drawing/2014/main" id="{68713506-4701-455A-BF4B-644D64250AA2}"/>
              </a:ext>
            </a:extLst>
          </p:cNvPr>
          <p:cNvSpPr>
            <a:spLocks noGrp="1"/>
          </p:cNvSpPr>
          <p:nvPr>
            <p:ph type="ftr" sz="quarter" idx="11"/>
          </p:nvPr>
        </p:nvSpPr>
        <p:spPr/>
        <p:txBody>
          <a:bodyPr/>
          <a:lstStyle/>
          <a:p>
            <a:r>
              <a:rPr lang="en-US"/>
              <a:t>Noah Gula, gula.8@osu.edu</a:t>
            </a:r>
          </a:p>
        </p:txBody>
      </p:sp>
      <p:sp>
        <p:nvSpPr>
          <p:cNvPr id="15" name="Slide Number Placeholder 14">
            <a:extLst>
              <a:ext uri="{FF2B5EF4-FFF2-40B4-BE49-F238E27FC236}">
                <a16:creationId xmlns:a16="http://schemas.microsoft.com/office/drawing/2014/main" id="{DD9655F1-799D-4F4E-97E6-1F94CC225DA6}"/>
              </a:ext>
            </a:extLst>
          </p:cNvPr>
          <p:cNvSpPr>
            <a:spLocks noGrp="1"/>
          </p:cNvSpPr>
          <p:nvPr>
            <p:ph type="sldNum" sz="quarter" idx="12"/>
          </p:nvPr>
        </p:nvSpPr>
        <p:spPr/>
        <p:txBody>
          <a:bodyPr/>
          <a:lstStyle/>
          <a:p>
            <a:fld id="{330EA680-D336-4FF7-8B7A-9848BB0A1C32}" type="slidenum">
              <a:rPr lang="en-US" smtClean="0"/>
              <a:t>4</a:t>
            </a:fld>
            <a:endParaRPr lang="en-US"/>
          </a:p>
        </p:txBody>
      </p:sp>
    </p:spTree>
    <p:extLst>
      <p:ext uri="{BB962C8B-B14F-4D97-AF65-F5344CB8AC3E}">
        <p14:creationId xmlns:p14="http://schemas.microsoft.com/office/powerpoint/2010/main" val="5294018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descr="A large machine in a factory&#10;&#10;Description automatically generated with low confidence">
            <a:extLst>
              <a:ext uri="{FF2B5EF4-FFF2-40B4-BE49-F238E27FC236}">
                <a16:creationId xmlns:a16="http://schemas.microsoft.com/office/drawing/2014/main" id="{BEF5BB82-A3E5-400D-B468-042AC9D7C06F}"/>
              </a:ext>
            </a:extLst>
          </p:cNvPr>
          <p:cNvPicPr>
            <a:picLocks noGrp="1" noChangeAspect="1"/>
          </p:cNvPicPr>
          <p:nvPr>
            <p:ph type="pic" idx="1"/>
          </p:nvPr>
        </p:nvPicPr>
        <p:blipFill rotWithShape="1">
          <a:blip r:embed="rId3">
            <a:extLst>
              <a:ext uri="{28A0092B-C50C-407E-A947-70E740481C1C}">
                <a14:useLocalDpi xmlns:a14="http://schemas.microsoft.com/office/drawing/2010/main" val="0"/>
              </a:ext>
            </a:extLst>
          </a:blip>
          <a:srcRect t="1834" b="2980"/>
          <a:stretch/>
        </p:blipFill>
        <p:spPr>
          <a:xfrm>
            <a:off x="6251567" y="1093791"/>
            <a:ext cx="4391033" cy="5261589"/>
          </a:xfrm>
        </p:spPr>
      </p:pic>
      <p:sp>
        <p:nvSpPr>
          <p:cNvPr id="3" name="Text Placeholder 2">
            <a:extLst>
              <a:ext uri="{FF2B5EF4-FFF2-40B4-BE49-F238E27FC236}">
                <a16:creationId xmlns:a16="http://schemas.microsoft.com/office/drawing/2014/main" id="{0C523495-397D-478B-9ED2-83BEC5859D38}"/>
              </a:ext>
            </a:extLst>
          </p:cNvPr>
          <p:cNvSpPr>
            <a:spLocks noGrp="1"/>
          </p:cNvSpPr>
          <p:nvPr>
            <p:ph type="body" sz="half" idx="2"/>
          </p:nvPr>
        </p:nvSpPr>
        <p:spPr>
          <a:xfrm>
            <a:off x="276226" y="1271591"/>
            <a:ext cx="5819774" cy="4922039"/>
          </a:xfrm>
        </p:spPr>
        <p:txBody>
          <a:bodyPr>
            <a:normAutofit lnSpcReduction="10000"/>
          </a:bodyPr>
          <a:lstStyle/>
          <a:p>
            <a:pPr marL="285750" indent="-285750">
              <a:buFont typeface="Arial" panose="020B0604020202020204" pitchFamily="34" charset="0"/>
              <a:buChar char="•"/>
            </a:pPr>
            <a:r>
              <a:rPr lang="en-US" sz="2000" dirty="0"/>
              <a:t>Project Rover intended to build a nuclear-powered stage for an ICBM, started in 1955 by Los Alamos Scientific Laboratory.</a:t>
            </a:r>
          </a:p>
          <a:p>
            <a:pPr marL="285750" indent="-285750">
              <a:buFont typeface="Arial" panose="020B0604020202020204" pitchFamily="34" charset="0"/>
              <a:buChar char="•"/>
            </a:pPr>
            <a:r>
              <a:rPr lang="en-US" sz="2000" dirty="0"/>
              <a:t>When NASA was created in 1958, it partnered with the Atomic Energy Commission (now the Department of Energy) to manage the project.</a:t>
            </a:r>
          </a:p>
          <a:p>
            <a:pPr marL="285750" indent="-285750">
              <a:buFont typeface="Arial" panose="020B0604020202020204" pitchFamily="34" charset="0"/>
              <a:buChar char="•"/>
            </a:pPr>
            <a:r>
              <a:rPr lang="en-US" sz="2000" dirty="0"/>
              <a:t>The program produced three different types of reactors, all using Highly Enriched Uranium (HEU).</a:t>
            </a:r>
          </a:p>
          <a:p>
            <a:pPr marL="285750" indent="-285750">
              <a:buFont typeface="Arial" panose="020B0604020202020204" pitchFamily="34" charset="0"/>
              <a:buChar char="•"/>
            </a:pPr>
            <a:r>
              <a:rPr lang="en-US" sz="2000" dirty="0"/>
              <a:t>By 1957, a nuclear upper stage was no longer needed. But something else came up that increased interest in NTP...</a:t>
            </a:r>
          </a:p>
          <a:p>
            <a:pPr marL="285750" indent="-285750">
              <a:buFont typeface="Arial" panose="020B0604020202020204" pitchFamily="34" charset="0"/>
              <a:buChar char="•"/>
            </a:pPr>
            <a:r>
              <a:rPr lang="en-US" sz="2000" dirty="0"/>
              <a:t>Eventually, the project transformed into the Nuclear Engine for Rocket Vehicle Application (NERVA) in 1961.</a:t>
            </a:r>
          </a:p>
          <a:p>
            <a:pPr marL="285750" indent="-285750">
              <a:buFont typeface="Arial" panose="020B0604020202020204" pitchFamily="34" charset="0"/>
              <a:buChar char="•"/>
            </a:pPr>
            <a:r>
              <a:rPr lang="en-US" sz="2000" dirty="0"/>
              <a:t>In all, NERVA was tested six times between 1964-1969 before being cancelled.</a:t>
            </a:r>
          </a:p>
        </p:txBody>
      </p:sp>
      <p:sp>
        <p:nvSpPr>
          <p:cNvPr id="4" name="Title 3">
            <a:extLst>
              <a:ext uri="{FF2B5EF4-FFF2-40B4-BE49-F238E27FC236}">
                <a16:creationId xmlns:a16="http://schemas.microsoft.com/office/drawing/2014/main" id="{D29DA1FC-ABDE-4872-ABCC-26CDF5DDBFDA}"/>
              </a:ext>
            </a:extLst>
          </p:cNvPr>
          <p:cNvSpPr>
            <a:spLocks noGrp="1"/>
          </p:cNvSpPr>
          <p:nvPr>
            <p:ph type="title"/>
          </p:nvPr>
        </p:nvSpPr>
        <p:spPr/>
        <p:txBody>
          <a:bodyPr/>
          <a:lstStyle/>
          <a:p>
            <a:r>
              <a:rPr lang="en-US" dirty="0"/>
              <a:t>Project Rover and NERVA</a:t>
            </a:r>
          </a:p>
        </p:txBody>
      </p:sp>
      <p:sp>
        <p:nvSpPr>
          <p:cNvPr id="5" name="Text Placeholder 4">
            <a:extLst>
              <a:ext uri="{FF2B5EF4-FFF2-40B4-BE49-F238E27FC236}">
                <a16:creationId xmlns:a16="http://schemas.microsoft.com/office/drawing/2014/main" id="{57A3B3A3-E31A-4D91-8AFB-65307F349D7F}"/>
              </a:ext>
            </a:extLst>
          </p:cNvPr>
          <p:cNvSpPr>
            <a:spLocks noGrp="1"/>
          </p:cNvSpPr>
          <p:nvPr>
            <p:ph type="body" sz="quarter" idx="13"/>
          </p:nvPr>
        </p:nvSpPr>
        <p:spPr/>
        <p:txBody>
          <a:bodyPr/>
          <a:lstStyle/>
          <a:p>
            <a:r>
              <a:rPr lang="en-US" dirty="0"/>
              <a:t>NTP at OSU</a:t>
            </a:r>
          </a:p>
        </p:txBody>
      </p:sp>
      <p:sp>
        <p:nvSpPr>
          <p:cNvPr id="10" name="Date Placeholder 9">
            <a:extLst>
              <a:ext uri="{FF2B5EF4-FFF2-40B4-BE49-F238E27FC236}">
                <a16:creationId xmlns:a16="http://schemas.microsoft.com/office/drawing/2014/main" id="{3BF0E533-CD56-449D-9B03-1752ADE35D03}"/>
              </a:ext>
            </a:extLst>
          </p:cNvPr>
          <p:cNvSpPr>
            <a:spLocks noGrp="1"/>
          </p:cNvSpPr>
          <p:nvPr>
            <p:ph type="dt" sz="half" idx="10"/>
          </p:nvPr>
        </p:nvSpPr>
        <p:spPr/>
        <p:txBody>
          <a:bodyPr/>
          <a:lstStyle/>
          <a:p>
            <a:r>
              <a:rPr lang="en-US"/>
              <a:t>4/13/2021</a:t>
            </a:r>
          </a:p>
        </p:txBody>
      </p:sp>
      <p:sp>
        <p:nvSpPr>
          <p:cNvPr id="11" name="Footer Placeholder 10">
            <a:extLst>
              <a:ext uri="{FF2B5EF4-FFF2-40B4-BE49-F238E27FC236}">
                <a16:creationId xmlns:a16="http://schemas.microsoft.com/office/drawing/2014/main" id="{58288E6B-C7C0-4282-9A17-7CFD8FA75B28}"/>
              </a:ext>
            </a:extLst>
          </p:cNvPr>
          <p:cNvSpPr>
            <a:spLocks noGrp="1"/>
          </p:cNvSpPr>
          <p:nvPr>
            <p:ph type="ftr" sz="quarter" idx="11"/>
          </p:nvPr>
        </p:nvSpPr>
        <p:spPr/>
        <p:txBody>
          <a:bodyPr/>
          <a:lstStyle/>
          <a:p>
            <a:r>
              <a:rPr lang="en-US"/>
              <a:t>Noah Gula, gula.8@osu.edu</a:t>
            </a:r>
          </a:p>
        </p:txBody>
      </p:sp>
      <p:sp>
        <p:nvSpPr>
          <p:cNvPr id="12" name="Slide Number Placeholder 11">
            <a:extLst>
              <a:ext uri="{FF2B5EF4-FFF2-40B4-BE49-F238E27FC236}">
                <a16:creationId xmlns:a16="http://schemas.microsoft.com/office/drawing/2014/main" id="{9F54D006-BCB7-4C0B-B942-51E2EDEC51E6}"/>
              </a:ext>
            </a:extLst>
          </p:cNvPr>
          <p:cNvSpPr>
            <a:spLocks noGrp="1"/>
          </p:cNvSpPr>
          <p:nvPr>
            <p:ph type="sldNum" sz="quarter" idx="12"/>
          </p:nvPr>
        </p:nvSpPr>
        <p:spPr/>
        <p:txBody>
          <a:bodyPr/>
          <a:lstStyle/>
          <a:p>
            <a:fld id="{330EA680-D336-4FF7-8B7A-9848BB0A1C32}" type="slidenum">
              <a:rPr lang="en-US" smtClean="0"/>
              <a:t>5</a:t>
            </a:fld>
            <a:endParaRPr lang="en-US"/>
          </a:p>
        </p:txBody>
      </p:sp>
      <p:sp>
        <p:nvSpPr>
          <p:cNvPr id="13" name="TextBox 12">
            <a:extLst>
              <a:ext uri="{FF2B5EF4-FFF2-40B4-BE49-F238E27FC236}">
                <a16:creationId xmlns:a16="http://schemas.microsoft.com/office/drawing/2014/main" id="{9E7E25A9-2332-4E4F-A5DD-EEA6BC78120D}"/>
              </a:ext>
            </a:extLst>
          </p:cNvPr>
          <p:cNvSpPr txBox="1"/>
          <p:nvPr/>
        </p:nvSpPr>
        <p:spPr>
          <a:xfrm>
            <a:off x="6251567" y="5814255"/>
            <a:ext cx="4391033" cy="553998"/>
          </a:xfrm>
          <a:prstGeom prst="rect">
            <a:avLst/>
          </a:prstGeom>
          <a:solidFill>
            <a:srgbClr val="000000">
              <a:alpha val="50196"/>
            </a:srgbClr>
          </a:solidFill>
        </p:spPr>
        <p:txBody>
          <a:bodyPr wrap="square" rtlCol="0">
            <a:spAutoFit/>
          </a:bodyPr>
          <a:lstStyle/>
          <a:p>
            <a:r>
              <a:rPr lang="en-US" sz="1000" dirty="0">
                <a:solidFill>
                  <a:schemeClr val="bg1"/>
                </a:solidFill>
                <a:latin typeface="Arial" panose="020B0604020202020204" pitchFamily="34" charset="0"/>
                <a:cs typeface="Arial" panose="020B0604020202020204" pitchFamily="34" charset="0"/>
              </a:rPr>
              <a:t>[2] Department of Energy, https://web.archive.org/web/http://www.nv.doe.gov/library/photos/photodetails.aspx?ID=824</a:t>
            </a:r>
          </a:p>
        </p:txBody>
      </p:sp>
    </p:spTree>
    <p:extLst>
      <p:ext uri="{BB962C8B-B14F-4D97-AF65-F5344CB8AC3E}">
        <p14:creationId xmlns:p14="http://schemas.microsoft.com/office/powerpoint/2010/main" val="36943690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06D9911-29D0-4EA1-9782-8E2E1FC12902}"/>
              </a:ext>
            </a:extLst>
          </p:cNvPr>
          <p:cNvSpPr>
            <a:spLocks noGrp="1"/>
          </p:cNvSpPr>
          <p:nvPr>
            <p:ph type="body" sz="half" idx="2"/>
          </p:nvPr>
        </p:nvSpPr>
        <p:spPr/>
        <p:txBody>
          <a:bodyPr>
            <a:normAutofit/>
          </a:bodyPr>
          <a:lstStyle/>
          <a:p>
            <a:pPr marL="342900" indent="-342900">
              <a:buFont typeface="Arial" panose="020B0604020202020204" pitchFamily="34" charset="0"/>
              <a:buChar char="•"/>
            </a:pPr>
            <a:r>
              <a:rPr lang="en-US" sz="2000" dirty="0"/>
              <a:t>By 1970, a battle between Congress and Pres. Nixon emerged.</a:t>
            </a:r>
          </a:p>
          <a:p>
            <a:pPr marL="342900" indent="-342900">
              <a:buFont typeface="Arial" panose="020B0604020202020204" pitchFamily="34" charset="0"/>
              <a:buChar char="•"/>
            </a:pPr>
            <a:r>
              <a:rPr lang="en-US" sz="2000" dirty="0"/>
              <a:t>Nixon repeatedly tried to cancel NERVA, but Congress continued to (inadequately)  fund the project through 1972.</a:t>
            </a:r>
          </a:p>
          <a:p>
            <a:pPr marL="342900" indent="-342900">
              <a:buFont typeface="Arial" panose="020B0604020202020204" pitchFamily="34" charset="0"/>
              <a:buChar char="•"/>
            </a:pPr>
            <a:r>
              <a:rPr lang="en-US" sz="2000" dirty="0"/>
              <a:t>Concerns by Congress and the public grew over the safety of NTP.</a:t>
            </a:r>
          </a:p>
          <a:p>
            <a:pPr marL="342900" indent="-342900">
              <a:buFont typeface="Arial" panose="020B0604020202020204" pitchFamily="34" charset="0"/>
              <a:buChar char="•"/>
            </a:pPr>
            <a:r>
              <a:rPr lang="en-US" sz="2000" dirty="0"/>
              <a:t>In early 1973, NASA announced the program was cancelled.</a:t>
            </a:r>
          </a:p>
          <a:p>
            <a:pPr marL="342900" indent="-342900">
              <a:buFont typeface="Arial" panose="020B0604020202020204" pitchFamily="34" charset="0"/>
              <a:buChar char="•"/>
            </a:pPr>
            <a:r>
              <a:rPr lang="en-US" sz="2000" dirty="0"/>
              <a:t>After 17 years, $8.81B was spent (in 2021 USD). Biden recently proposed a $24.7B budget for NASA in 2022.</a:t>
            </a:r>
          </a:p>
        </p:txBody>
      </p:sp>
      <p:sp>
        <p:nvSpPr>
          <p:cNvPr id="4" name="Date Placeholder 3">
            <a:extLst>
              <a:ext uri="{FF2B5EF4-FFF2-40B4-BE49-F238E27FC236}">
                <a16:creationId xmlns:a16="http://schemas.microsoft.com/office/drawing/2014/main" id="{7271A91B-DFA5-4056-9552-AAE088613B68}"/>
              </a:ext>
            </a:extLst>
          </p:cNvPr>
          <p:cNvSpPr>
            <a:spLocks noGrp="1"/>
          </p:cNvSpPr>
          <p:nvPr>
            <p:ph type="dt" sz="half" idx="10"/>
          </p:nvPr>
        </p:nvSpPr>
        <p:spPr/>
        <p:txBody>
          <a:bodyPr/>
          <a:lstStyle/>
          <a:p>
            <a:r>
              <a:rPr lang="en-US"/>
              <a:t>4/13/2021</a:t>
            </a:r>
          </a:p>
        </p:txBody>
      </p:sp>
      <p:sp>
        <p:nvSpPr>
          <p:cNvPr id="5" name="Footer Placeholder 4">
            <a:extLst>
              <a:ext uri="{FF2B5EF4-FFF2-40B4-BE49-F238E27FC236}">
                <a16:creationId xmlns:a16="http://schemas.microsoft.com/office/drawing/2014/main" id="{D6751163-B279-4721-B9B5-15973D1E6E51}"/>
              </a:ext>
            </a:extLst>
          </p:cNvPr>
          <p:cNvSpPr>
            <a:spLocks noGrp="1"/>
          </p:cNvSpPr>
          <p:nvPr>
            <p:ph type="ftr" sz="quarter" idx="11"/>
          </p:nvPr>
        </p:nvSpPr>
        <p:spPr/>
        <p:txBody>
          <a:bodyPr/>
          <a:lstStyle/>
          <a:p>
            <a:r>
              <a:rPr lang="en-US"/>
              <a:t>Noah Gula, gula.8@osu.edu</a:t>
            </a:r>
          </a:p>
        </p:txBody>
      </p:sp>
      <p:sp>
        <p:nvSpPr>
          <p:cNvPr id="6" name="Slide Number Placeholder 5">
            <a:extLst>
              <a:ext uri="{FF2B5EF4-FFF2-40B4-BE49-F238E27FC236}">
                <a16:creationId xmlns:a16="http://schemas.microsoft.com/office/drawing/2014/main" id="{9A325872-2095-473E-ACE6-605637E41C60}"/>
              </a:ext>
            </a:extLst>
          </p:cNvPr>
          <p:cNvSpPr>
            <a:spLocks noGrp="1"/>
          </p:cNvSpPr>
          <p:nvPr>
            <p:ph type="sldNum" sz="quarter" idx="12"/>
          </p:nvPr>
        </p:nvSpPr>
        <p:spPr/>
        <p:txBody>
          <a:bodyPr/>
          <a:lstStyle/>
          <a:p>
            <a:fld id="{330EA680-D336-4FF7-8B7A-9848BB0A1C32}" type="slidenum">
              <a:rPr lang="en-US" smtClean="0"/>
              <a:t>6</a:t>
            </a:fld>
            <a:endParaRPr lang="en-US"/>
          </a:p>
        </p:txBody>
      </p:sp>
      <p:sp>
        <p:nvSpPr>
          <p:cNvPr id="7" name="Title 6">
            <a:extLst>
              <a:ext uri="{FF2B5EF4-FFF2-40B4-BE49-F238E27FC236}">
                <a16:creationId xmlns:a16="http://schemas.microsoft.com/office/drawing/2014/main" id="{FFD8A450-C667-4D39-BA47-A872FA8B7D95}"/>
              </a:ext>
            </a:extLst>
          </p:cNvPr>
          <p:cNvSpPr>
            <a:spLocks noGrp="1"/>
          </p:cNvSpPr>
          <p:nvPr>
            <p:ph type="title"/>
          </p:nvPr>
        </p:nvSpPr>
        <p:spPr/>
        <p:txBody>
          <a:bodyPr/>
          <a:lstStyle/>
          <a:p>
            <a:r>
              <a:rPr lang="en-US" dirty="0"/>
              <a:t>Cancelling NERVA</a:t>
            </a:r>
          </a:p>
        </p:txBody>
      </p:sp>
      <p:sp>
        <p:nvSpPr>
          <p:cNvPr id="8" name="Text Placeholder 7">
            <a:extLst>
              <a:ext uri="{FF2B5EF4-FFF2-40B4-BE49-F238E27FC236}">
                <a16:creationId xmlns:a16="http://schemas.microsoft.com/office/drawing/2014/main" id="{F1565687-D189-4A5C-849E-A2DBA497A31B}"/>
              </a:ext>
            </a:extLst>
          </p:cNvPr>
          <p:cNvSpPr>
            <a:spLocks noGrp="1"/>
          </p:cNvSpPr>
          <p:nvPr>
            <p:ph type="body" sz="quarter" idx="13"/>
          </p:nvPr>
        </p:nvSpPr>
        <p:spPr/>
        <p:txBody>
          <a:bodyPr/>
          <a:lstStyle/>
          <a:p>
            <a:r>
              <a:rPr lang="en-US" dirty="0"/>
              <a:t>NTP at OSU</a:t>
            </a:r>
          </a:p>
        </p:txBody>
      </p:sp>
      <p:pic>
        <p:nvPicPr>
          <p:cNvPr id="13" name="Picture Placeholder 12" descr="Chart&#10;&#10;Description automatically generated">
            <a:extLst>
              <a:ext uri="{FF2B5EF4-FFF2-40B4-BE49-F238E27FC236}">
                <a16:creationId xmlns:a16="http://schemas.microsoft.com/office/drawing/2014/main" id="{9886CC23-C7CE-4255-8D3F-85BB0DD0A587}"/>
              </a:ext>
            </a:extLst>
          </p:cNvPr>
          <p:cNvPicPr>
            <a:picLocks noGrp="1" noChangeAspect="1"/>
          </p:cNvPicPr>
          <p:nvPr>
            <p:ph type="pic" idx="1"/>
          </p:nvPr>
        </p:nvPicPr>
        <p:blipFill rotWithShape="1">
          <a:blip r:embed="rId3">
            <a:extLst>
              <a:ext uri="{28A0092B-C50C-407E-A947-70E740481C1C}">
                <a14:useLocalDpi xmlns:a14="http://schemas.microsoft.com/office/drawing/2010/main" val="0"/>
              </a:ext>
            </a:extLst>
          </a:blip>
          <a:srcRect t="-1162" b="-932"/>
          <a:stretch/>
        </p:blipFill>
        <p:spPr>
          <a:xfrm>
            <a:off x="5019667" y="1096967"/>
            <a:ext cx="6867971" cy="5259384"/>
          </a:xfrm>
        </p:spPr>
      </p:pic>
      <p:sp>
        <p:nvSpPr>
          <p:cNvPr id="14" name="Oval 13">
            <a:extLst>
              <a:ext uri="{FF2B5EF4-FFF2-40B4-BE49-F238E27FC236}">
                <a16:creationId xmlns:a16="http://schemas.microsoft.com/office/drawing/2014/main" id="{3C813BB7-2427-4E0F-949E-46FE7655A49A}"/>
              </a:ext>
            </a:extLst>
          </p:cNvPr>
          <p:cNvSpPr/>
          <p:nvPr/>
        </p:nvSpPr>
        <p:spPr>
          <a:xfrm>
            <a:off x="6096000" y="4485022"/>
            <a:ext cx="1567541" cy="1426093"/>
          </a:xfrm>
          <a:prstGeom prst="ellipse">
            <a:avLst/>
          </a:prstGeom>
          <a:noFill/>
          <a:ln w="38100">
            <a:solidFill>
              <a:srgbClr val="BB0000"/>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412675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C7CA8B1-7B60-4850-983D-D9C1359C50C7}"/>
              </a:ext>
            </a:extLst>
          </p:cNvPr>
          <p:cNvSpPr>
            <a:spLocks noGrp="1"/>
          </p:cNvSpPr>
          <p:nvPr>
            <p:ph type="dt" sz="half" idx="10"/>
          </p:nvPr>
        </p:nvSpPr>
        <p:spPr/>
        <p:txBody>
          <a:bodyPr/>
          <a:lstStyle/>
          <a:p>
            <a:r>
              <a:rPr lang="en-US"/>
              <a:t>4/13/2021</a:t>
            </a:r>
          </a:p>
        </p:txBody>
      </p:sp>
      <p:sp>
        <p:nvSpPr>
          <p:cNvPr id="3" name="Footer Placeholder 2">
            <a:extLst>
              <a:ext uri="{FF2B5EF4-FFF2-40B4-BE49-F238E27FC236}">
                <a16:creationId xmlns:a16="http://schemas.microsoft.com/office/drawing/2014/main" id="{772AA784-3F9A-4074-8E31-F8A982F427F1}"/>
              </a:ext>
            </a:extLst>
          </p:cNvPr>
          <p:cNvSpPr>
            <a:spLocks noGrp="1"/>
          </p:cNvSpPr>
          <p:nvPr>
            <p:ph type="ftr" sz="quarter" idx="11"/>
          </p:nvPr>
        </p:nvSpPr>
        <p:spPr/>
        <p:txBody>
          <a:bodyPr/>
          <a:lstStyle/>
          <a:p>
            <a:r>
              <a:rPr lang="en-US"/>
              <a:t>Noah Gula, gula.8@osu.edu</a:t>
            </a:r>
          </a:p>
        </p:txBody>
      </p:sp>
      <p:sp>
        <p:nvSpPr>
          <p:cNvPr id="4" name="Slide Number Placeholder 3">
            <a:extLst>
              <a:ext uri="{FF2B5EF4-FFF2-40B4-BE49-F238E27FC236}">
                <a16:creationId xmlns:a16="http://schemas.microsoft.com/office/drawing/2014/main" id="{E03D4928-66F2-4971-812B-F68BE0C6CAEF}"/>
              </a:ext>
            </a:extLst>
          </p:cNvPr>
          <p:cNvSpPr>
            <a:spLocks noGrp="1"/>
          </p:cNvSpPr>
          <p:nvPr>
            <p:ph type="sldNum" sz="quarter" idx="12"/>
          </p:nvPr>
        </p:nvSpPr>
        <p:spPr/>
        <p:txBody>
          <a:bodyPr/>
          <a:lstStyle/>
          <a:p>
            <a:fld id="{330EA680-D336-4FF7-8B7A-9848BB0A1C32}" type="slidenum">
              <a:rPr lang="en-US" smtClean="0"/>
              <a:t>7</a:t>
            </a:fld>
            <a:endParaRPr lang="en-US"/>
          </a:p>
        </p:txBody>
      </p:sp>
      <p:sp>
        <p:nvSpPr>
          <p:cNvPr id="5" name="Title 4">
            <a:extLst>
              <a:ext uri="{FF2B5EF4-FFF2-40B4-BE49-F238E27FC236}">
                <a16:creationId xmlns:a16="http://schemas.microsoft.com/office/drawing/2014/main" id="{3493CC95-F996-4118-B235-2989FC679B53}"/>
              </a:ext>
            </a:extLst>
          </p:cNvPr>
          <p:cNvSpPr>
            <a:spLocks noGrp="1"/>
          </p:cNvSpPr>
          <p:nvPr>
            <p:ph type="title"/>
          </p:nvPr>
        </p:nvSpPr>
        <p:spPr/>
        <p:txBody>
          <a:bodyPr/>
          <a:lstStyle/>
          <a:p>
            <a:r>
              <a:rPr lang="en-US" dirty="0"/>
              <a:t>I thought NTP was “dead”?</a:t>
            </a:r>
          </a:p>
        </p:txBody>
      </p:sp>
      <p:sp>
        <p:nvSpPr>
          <p:cNvPr id="6" name="Text Placeholder 5">
            <a:extLst>
              <a:ext uri="{FF2B5EF4-FFF2-40B4-BE49-F238E27FC236}">
                <a16:creationId xmlns:a16="http://schemas.microsoft.com/office/drawing/2014/main" id="{25995F9F-0C4C-42CF-89D5-F0B33106A063}"/>
              </a:ext>
            </a:extLst>
          </p:cNvPr>
          <p:cNvSpPr>
            <a:spLocks noGrp="1"/>
          </p:cNvSpPr>
          <p:nvPr>
            <p:ph type="body" sz="quarter" idx="13"/>
          </p:nvPr>
        </p:nvSpPr>
        <p:spPr/>
        <p:txBody>
          <a:bodyPr/>
          <a:lstStyle/>
          <a:p>
            <a:r>
              <a:rPr lang="en-US" dirty="0"/>
              <a:t>NTP at OSU</a:t>
            </a:r>
          </a:p>
        </p:txBody>
      </p:sp>
      <p:pic>
        <p:nvPicPr>
          <p:cNvPr id="8" name="Picture 7">
            <a:extLst>
              <a:ext uri="{FF2B5EF4-FFF2-40B4-BE49-F238E27FC236}">
                <a16:creationId xmlns:a16="http://schemas.microsoft.com/office/drawing/2014/main" id="{87FDE7B5-D641-4681-B064-564FE3B2BFED}"/>
              </a:ext>
            </a:extLst>
          </p:cNvPr>
          <p:cNvPicPr>
            <a:picLocks noChangeAspect="1"/>
          </p:cNvPicPr>
          <p:nvPr/>
        </p:nvPicPr>
        <p:blipFill>
          <a:blip r:embed="rId3"/>
          <a:stretch>
            <a:fillRect/>
          </a:stretch>
        </p:blipFill>
        <p:spPr>
          <a:xfrm>
            <a:off x="2718569" y="4638656"/>
            <a:ext cx="7696200" cy="1038225"/>
          </a:xfrm>
          <a:prstGeom prst="rect">
            <a:avLst/>
          </a:prstGeom>
        </p:spPr>
      </p:pic>
      <p:pic>
        <p:nvPicPr>
          <p:cNvPr id="10" name="Picture 9">
            <a:extLst>
              <a:ext uri="{FF2B5EF4-FFF2-40B4-BE49-F238E27FC236}">
                <a16:creationId xmlns:a16="http://schemas.microsoft.com/office/drawing/2014/main" id="{C9302EBB-96D9-4A4F-A92B-DEC4E8249104}"/>
              </a:ext>
            </a:extLst>
          </p:cNvPr>
          <p:cNvPicPr>
            <a:picLocks noChangeAspect="1"/>
          </p:cNvPicPr>
          <p:nvPr/>
        </p:nvPicPr>
        <p:blipFill>
          <a:blip r:embed="rId4"/>
          <a:stretch>
            <a:fillRect/>
          </a:stretch>
        </p:blipFill>
        <p:spPr>
          <a:xfrm>
            <a:off x="838200" y="1927203"/>
            <a:ext cx="7934325" cy="1019175"/>
          </a:xfrm>
          <a:prstGeom prst="rect">
            <a:avLst/>
          </a:prstGeom>
        </p:spPr>
      </p:pic>
      <p:pic>
        <p:nvPicPr>
          <p:cNvPr id="12" name="Picture 11">
            <a:extLst>
              <a:ext uri="{FF2B5EF4-FFF2-40B4-BE49-F238E27FC236}">
                <a16:creationId xmlns:a16="http://schemas.microsoft.com/office/drawing/2014/main" id="{3EF66133-BE6B-48FB-8257-C31FAAFD19D4}"/>
              </a:ext>
            </a:extLst>
          </p:cNvPr>
          <p:cNvPicPr>
            <a:picLocks noChangeAspect="1"/>
          </p:cNvPicPr>
          <p:nvPr/>
        </p:nvPicPr>
        <p:blipFill>
          <a:blip r:embed="rId5"/>
          <a:stretch>
            <a:fillRect/>
          </a:stretch>
        </p:blipFill>
        <p:spPr>
          <a:xfrm>
            <a:off x="2085975" y="3635372"/>
            <a:ext cx="6686550" cy="1028700"/>
          </a:xfrm>
          <a:prstGeom prst="rect">
            <a:avLst/>
          </a:prstGeom>
        </p:spPr>
      </p:pic>
      <p:pic>
        <p:nvPicPr>
          <p:cNvPr id="14" name="Picture 13">
            <a:extLst>
              <a:ext uri="{FF2B5EF4-FFF2-40B4-BE49-F238E27FC236}">
                <a16:creationId xmlns:a16="http://schemas.microsoft.com/office/drawing/2014/main" id="{A05D456D-78DC-4EE5-A818-245373A521AC}"/>
              </a:ext>
            </a:extLst>
          </p:cNvPr>
          <p:cNvPicPr>
            <a:picLocks noChangeAspect="1"/>
          </p:cNvPicPr>
          <p:nvPr/>
        </p:nvPicPr>
        <p:blipFill>
          <a:blip r:embed="rId6"/>
          <a:stretch>
            <a:fillRect/>
          </a:stretch>
        </p:blipFill>
        <p:spPr>
          <a:xfrm>
            <a:off x="342900" y="1250542"/>
            <a:ext cx="6477000" cy="704850"/>
          </a:xfrm>
          <a:prstGeom prst="rect">
            <a:avLst/>
          </a:prstGeom>
        </p:spPr>
      </p:pic>
      <p:pic>
        <p:nvPicPr>
          <p:cNvPr id="16" name="Picture 15">
            <a:extLst>
              <a:ext uri="{FF2B5EF4-FFF2-40B4-BE49-F238E27FC236}">
                <a16:creationId xmlns:a16="http://schemas.microsoft.com/office/drawing/2014/main" id="{76E314A6-0C14-4EA4-A8C0-C029EDCBAB7D}"/>
              </a:ext>
            </a:extLst>
          </p:cNvPr>
          <p:cNvPicPr>
            <a:picLocks noChangeAspect="1"/>
          </p:cNvPicPr>
          <p:nvPr/>
        </p:nvPicPr>
        <p:blipFill>
          <a:blip r:embed="rId7"/>
          <a:stretch>
            <a:fillRect/>
          </a:stretch>
        </p:blipFill>
        <p:spPr>
          <a:xfrm>
            <a:off x="1457324" y="2959498"/>
            <a:ext cx="6696075" cy="685800"/>
          </a:xfrm>
          <a:prstGeom prst="rect">
            <a:avLst/>
          </a:prstGeom>
        </p:spPr>
      </p:pic>
      <p:sp>
        <p:nvSpPr>
          <p:cNvPr id="18" name="TextBox 17">
            <a:extLst>
              <a:ext uri="{FF2B5EF4-FFF2-40B4-BE49-F238E27FC236}">
                <a16:creationId xmlns:a16="http://schemas.microsoft.com/office/drawing/2014/main" id="{4BFDA901-FE31-4187-BC1A-0F9D6062319F}"/>
              </a:ext>
            </a:extLst>
          </p:cNvPr>
          <p:cNvSpPr txBox="1"/>
          <p:nvPr/>
        </p:nvSpPr>
        <p:spPr>
          <a:xfrm>
            <a:off x="3581400" y="5601117"/>
            <a:ext cx="8265395" cy="276999"/>
          </a:xfrm>
          <a:prstGeom prst="rect">
            <a:avLst/>
          </a:prstGeom>
          <a:noFill/>
        </p:spPr>
        <p:txBody>
          <a:bodyPr wrap="square">
            <a:spAutoFit/>
          </a:bodyPr>
          <a:lstStyle/>
          <a:p>
            <a:r>
              <a:rPr lang="en-US" sz="1200" dirty="0">
                <a:latin typeface="Arial Nova" panose="020B0504020202020204" pitchFamily="34" charset="0"/>
              </a:rPr>
              <a:t>https://spacenews.com/general-atomics-wins-darpa-contract-to-design-nuclear-reactor-to-power-missions-to-the-moon/</a:t>
            </a:r>
          </a:p>
        </p:txBody>
      </p:sp>
      <p:sp>
        <p:nvSpPr>
          <p:cNvPr id="20" name="TextBox 19">
            <a:extLst>
              <a:ext uri="{FF2B5EF4-FFF2-40B4-BE49-F238E27FC236}">
                <a16:creationId xmlns:a16="http://schemas.microsoft.com/office/drawing/2014/main" id="{BF053C92-0AAC-4D81-99DA-59690087AE7E}"/>
              </a:ext>
            </a:extLst>
          </p:cNvPr>
          <p:cNvSpPr txBox="1"/>
          <p:nvPr/>
        </p:nvSpPr>
        <p:spPr>
          <a:xfrm>
            <a:off x="2085975" y="1637084"/>
            <a:ext cx="6153806" cy="276999"/>
          </a:xfrm>
          <a:prstGeom prst="rect">
            <a:avLst/>
          </a:prstGeom>
          <a:noFill/>
        </p:spPr>
        <p:txBody>
          <a:bodyPr wrap="square">
            <a:spAutoFit/>
          </a:bodyPr>
          <a:lstStyle/>
          <a:p>
            <a:r>
              <a:rPr lang="en-US" sz="1200" dirty="0">
                <a:latin typeface="Arial Nova" panose="020B0504020202020204" pitchFamily="34" charset="0"/>
              </a:rPr>
              <a:t>https://spacenews.com/momentum-grows-for-nuclear-thermal-propulsion/</a:t>
            </a:r>
          </a:p>
        </p:txBody>
      </p:sp>
      <p:sp>
        <p:nvSpPr>
          <p:cNvPr id="22" name="TextBox 21">
            <a:extLst>
              <a:ext uri="{FF2B5EF4-FFF2-40B4-BE49-F238E27FC236}">
                <a16:creationId xmlns:a16="http://schemas.microsoft.com/office/drawing/2014/main" id="{FBD8A8CD-3886-4B68-8659-3A795DCE3CDD}"/>
              </a:ext>
            </a:extLst>
          </p:cNvPr>
          <p:cNvSpPr txBox="1"/>
          <p:nvPr/>
        </p:nvSpPr>
        <p:spPr>
          <a:xfrm>
            <a:off x="4038600" y="4348766"/>
            <a:ext cx="7612118" cy="276999"/>
          </a:xfrm>
          <a:prstGeom prst="rect">
            <a:avLst/>
          </a:prstGeom>
          <a:noFill/>
        </p:spPr>
        <p:txBody>
          <a:bodyPr wrap="square">
            <a:spAutoFit/>
          </a:bodyPr>
          <a:lstStyle/>
          <a:p>
            <a:r>
              <a:rPr lang="en-US" sz="1200">
                <a:latin typeface="Arial Nova" panose="020B0504020202020204" pitchFamily="34" charset="0"/>
              </a:rPr>
              <a:t>https://spacenews.com/report-recommends-nasa-accelerate-space-nuclear-propulsion-development/</a:t>
            </a:r>
            <a:endParaRPr lang="en-US" sz="1200" dirty="0">
              <a:latin typeface="Arial Nova" panose="020B0504020202020204" pitchFamily="34" charset="0"/>
            </a:endParaRPr>
          </a:p>
        </p:txBody>
      </p:sp>
      <p:sp>
        <p:nvSpPr>
          <p:cNvPr id="24" name="TextBox 23">
            <a:extLst>
              <a:ext uri="{FF2B5EF4-FFF2-40B4-BE49-F238E27FC236}">
                <a16:creationId xmlns:a16="http://schemas.microsoft.com/office/drawing/2014/main" id="{33365D2F-1F35-478F-8590-B9BF40C0F6C3}"/>
              </a:ext>
            </a:extLst>
          </p:cNvPr>
          <p:cNvSpPr txBox="1"/>
          <p:nvPr/>
        </p:nvSpPr>
        <p:spPr>
          <a:xfrm>
            <a:off x="2718569" y="2646559"/>
            <a:ext cx="6477000" cy="276999"/>
          </a:xfrm>
          <a:prstGeom prst="rect">
            <a:avLst/>
          </a:prstGeom>
          <a:noFill/>
        </p:spPr>
        <p:txBody>
          <a:bodyPr wrap="square">
            <a:spAutoFit/>
          </a:bodyPr>
          <a:lstStyle/>
          <a:p>
            <a:r>
              <a:rPr lang="en-US" sz="1200" dirty="0">
                <a:latin typeface="Arial Nova" panose="020B0504020202020204" pitchFamily="34" charset="0"/>
              </a:rPr>
              <a:t>https://spacenews.com/administration-policies-seek-to-promote-use-of-space-nuclear-power/</a:t>
            </a:r>
          </a:p>
        </p:txBody>
      </p:sp>
      <p:sp>
        <p:nvSpPr>
          <p:cNvPr id="26" name="TextBox 25">
            <a:extLst>
              <a:ext uri="{FF2B5EF4-FFF2-40B4-BE49-F238E27FC236}">
                <a16:creationId xmlns:a16="http://schemas.microsoft.com/office/drawing/2014/main" id="{3A2FE486-10CF-4192-83FF-E6180E4A8D56}"/>
              </a:ext>
            </a:extLst>
          </p:cNvPr>
          <p:cNvSpPr txBox="1"/>
          <p:nvPr/>
        </p:nvSpPr>
        <p:spPr>
          <a:xfrm>
            <a:off x="3581400" y="3350467"/>
            <a:ext cx="6153806" cy="276999"/>
          </a:xfrm>
          <a:prstGeom prst="rect">
            <a:avLst/>
          </a:prstGeom>
          <a:noFill/>
        </p:spPr>
        <p:txBody>
          <a:bodyPr wrap="square">
            <a:spAutoFit/>
          </a:bodyPr>
          <a:lstStyle/>
          <a:p>
            <a:r>
              <a:rPr lang="en-US" sz="1200" dirty="0">
                <a:latin typeface="Arial Nova" panose="020B0504020202020204" pitchFamily="34" charset="0"/>
              </a:rPr>
              <a:t>https://spacenews.com/white-house-releases-space-nuclear-power-strategy/</a:t>
            </a:r>
          </a:p>
        </p:txBody>
      </p:sp>
    </p:spTree>
    <p:extLst>
      <p:ext uri="{BB962C8B-B14F-4D97-AF65-F5344CB8AC3E}">
        <p14:creationId xmlns:p14="http://schemas.microsoft.com/office/powerpoint/2010/main" val="1997454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0" grpId="0"/>
      <p:bldP spid="22" grpId="0"/>
      <p:bldP spid="24" grpId="0"/>
      <p:bldP spid="2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8BE60BE-03FE-4DCE-AF4C-5F98A82B531D}"/>
              </a:ext>
            </a:extLst>
          </p:cNvPr>
          <p:cNvSpPr>
            <a:spLocks noGrp="1"/>
          </p:cNvSpPr>
          <p:nvPr>
            <p:ph type="title"/>
          </p:nvPr>
        </p:nvSpPr>
        <p:spPr/>
        <p:txBody>
          <a:bodyPr/>
          <a:lstStyle/>
          <a:p>
            <a:r>
              <a:rPr lang="en-US" dirty="0"/>
              <a:t>How exactly does Nuclear Thermal Propulsion work?</a:t>
            </a:r>
          </a:p>
        </p:txBody>
      </p:sp>
    </p:spTree>
    <p:extLst>
      <p:ext uri="{BB962C8B-B14F-4D97-AF65-F5344CB8AC3E}">
        <p14:creationId xmlns:p14="http://schemas.microsoft.com/office/powerpoint/2010/main" val="998358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3785EF6-2E95-450C-9A2E-520B042CE4D0}"/>
              </a:ext>
            </a:extLst>
          </p:cNvPr>
          <p:cNvSpPr>
            <a:spLocks noGrp="1"/>
          </p:cNvSpPr>
          <p:nvPr>
            <p:ph type="dt" sz="half" idx="10"/>
          </p:nvPr>
        </p:nvSpPr>
        <p:spPr/>
        <p:txBody>
          <a:bodyPr/>
          <a:lstStyle/>
          <a:p>
            <a:r>
              <a:rPr lang="en-US"/>
              <a:t>4/13/2021</a:t>
            </a:r>
          </a:p>
        </p:txBody>
      </p:sp>
      <p:sp>
        <p:nvSpPr>
          <p:cNvPr id="3" name="Footer Placeholder 2">
            <a:extLst>
              <a:ext uri="{FF2B5EF4-FFF2-40B4-BE49-F238E27FC236}">
                <a16:creationId xmlns:a16="http://schemas.microsoft.com/office/drawing/2014/main" id="{C2139965-D7D1-4A7D-9486-2B0522B6967D}"/>
              </a:ext>
            </a:extLst>
          </p:cNvPr>
          <p:cNvSpPr>
            <a:spLocks noGrp="1"/>
          </p:cNvSpPr>
          <p:nvPr>
            <p:ph type="ftr" sz="quarter" idx="11"/>
          </p:nvPr>
        </p:nvSpPr>
        <p:spPr/>
        <p:txBody>
          <a:bodyPr/>
          <a:lstStyle/>
          <a:p>
            <a:r>
              <a:rPr lang="en-US"/>
              <a:t>Noah Gula, gula.8@osu.edu</a:t>
            </a:r>
          </a:p>
        </p:txBody>
      </p:sp>
      <p:sp>
        <p:nvSpPr>
          <p:cNvPr id="4" name="Slide Number Placeholder 3">
            <a:extLst>
              <a:ext uri="{FF2B5EF4-FFF2-40B4-BE49-F238E27FC236}">
                <a16:creationId xmlns:a16="http://schemas.microsoft.com/office/drawing/2014/main" id="{65393ACC-B992-4F58-8D5B-45CE8DE31F13}"/>
              </a:ext>
            </a:extLst>
          </p:cNvPr>
          <p:cNvSpPr>
            <a:spLocks noGrp="1"/>
          </p:cNvSpPr>
          <p:nvPr>
            <p:ph type="sldNum" sz="quarter" idx="12"/>
          </p:nvPr>
        </p:nvSpPr>
        <p:spPr/>
        <p:txBody>
          <a:bodyPr/>
          <a:lstStyle/>
          <a:p>
            <a:fld id="{330EA680-D336-4FF7-8B7A-9848BB0A1C32}" type="slidenum">
              <a:rPr lang="en-US" smtClean="0"/>
              <a:t>9</a:t>
            </a:fld>
            <a:endParaRPr lang="en-US"/>
          </a:p>
        </p:txBody>
      </p:sp>
      <p:sp>
        <p:nvSpPr>
          <p:cNvPr id="5" name="Title 4">
            <a:extLst>
              <a:ext uri="{FF2B5EF4-FFF2-40B4-BE49-F238E27FC236}">
                <a16:creationId xmlns:a16="http://schemas.microsoft.com/office/drawing/2014/main" id="{BC869CB5-309C-4848-819A-F39F588EB576}"/>
              </a:ext>
            </a:extLst>
          </p:cNvPr>
          <p:cNvSpPr>
            <a:spLocks noGrp="1"/>
          </p:cNvSpPr>
          <p:nvPr>
            <p:ph type="title"/>
          </p:nvPr>
        </p:nvSpPr>
        <p:spPr/>
        <p:txBody>
          <a:bodyPr/>
          <a:lstStyle/>
          <a:p>
            <a:r>
              <a:rPr lang="en-US" dirty="0"/>
              <a:t>NTP Operation</a:t>
            </a:r>
          </a:p>
        </p:txBody>
      </p:sp>
      <p:sp>
        <p:nvSpPr>
          <p:cNvPr id="6" name="Text Placeholder 5">
            <a:extLst>
              <a:ext uri="{FF2B5EF4-FFF2-40B4-BE49-F238E27FC236}">
                <a16:creationId xmlns:a16="http://schemas.microsoft.com/office/drawing/2014/main" id="{D11E11AC-4308-43D9-A5F8-6120C8C1F19B}"/>
              </a:ext>
            </a:extLst>
          </p:cNvPr>
          <p:cNvSpPr>
            <a:spLocks noGrp="1"/>
          </p:cNvSpPr>
          <p:nvPr>
            <p:ph type="body" sz="quarter" idx="13"/>
          </p:nvPr>
        </p:nvSpPr>
        <p:spPr/>
        <p:txBody>
          <a:bodyPr/>
          <a:lstStyle/>
          <a:p>
            <a:r>
              <a:rPr lang="en-US" dirty="0"/>
              <a:t>NTP at OSU</a:t>
            </a:r>
          </a:p>
        </p:txBody>
      </p:sp>
      <p:sp>
        <p:nvSpPr>
          <p:cNvPr id="7" name="Chord 6">
            <a:extLst>
              <a:ext uri="{FF2B5EF4-FFF2-40B4-BE49-F238E27FC236}">
                <a16:creationId xmlns:a16="http://schemas.microsoft.com/office/drawing/2014/main" id="{F9B02452-ABDA-41EC-9C86-D4D89C49DA65}"/>
              </a:ext>
            </a:extLst>
          </p:cNvPr>
          <p:cNvSpPr/>
          <p:nvPr/>
        </p:nvSpPr>
        <p:spPr>
          <a:xfrm>
            <a:off x="5181600" y="136525"/>
            <a:ext cx="1828800" cy="1828800"/>
          </a:xfrm>
          <a:prstGeom prst="chord">
            <a:avLst>
              <a:gd name="adj1" fmla="val 21562185"/>
              <a:gd name="adj2" fmla="val 10832362"/>
            </a:avLst>
          </a:prstGeom>
          <a:noFill/>
          <a:ln>
            <a:solidFill>
              <a:srgbClr val="BB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BB0000"/>
              </a:solidFill>
              <a:latin typeface="Arial Nova" panose="020B0504020202020204" pitchFamily="34" charset="0"/>
            </a:endParaRPr>
          </a:p>
          <a:p>
            <a:pPr algn="ctr"/>
            <a:endParaRPr lang="en-US" dirty="0">
              <a:solidFill>
                <a:srgbClr val="BB0000"/>
              </a:solidFill>
              <a:latin typeface="Arial Nova" panose="020B0504020202020204" pitchFamily="34" charset="0"/>
            </a:endParaRPr>
          </a:p>
          <a:p>
            <a:pPr algn="ctr"/>
            <a:endParaRPr lang="en-US" dirty="0">
              <a:solidFill>
                <a:srgbClr val="BB0000"/>
              </a:solidFill>
              <a:latin typeface="Arial Nova" panose="020B0504020202020204" pitchFamily="34" charset="0"/>
            </a:endParaRPr>
          </a:p>
          <a:p>
            <a:pPr algn="ctr"/>
            <a:r>
              <a:rPr lang="en-US" dirty="0">
                <a:solidFill>
                  <a:srgbClr val="BB0000"/>
                </a:solidFill>
                <a:latin typeface="Arial Nova" panose="020B0504020202020204" pitchFamily="34" charset="0"/>
              </a:rPr>
              <a:t>Hydrogen Tank</a:t>
            </a:r>
          </a:p>
        </p:txBody>
      </p:sp>
      <p:grpSp>
        <p:nvGrpSpPr>
          <p:cNvPr id="33" name="Group 32">
            <a:extLst>
              <a:ext uri="{FF2B5EF4-FFF2-40B4-BE49-F238E27FC236}">
                <a16:creationId xmlns:a16="http://schemas.microsoft.com/office/drawing/2014/main" id="{5C971CFD-6BEB-406F-A89E-22CFA9CC733C}"/>
              </a:ext>
            </a:extLst>
          </p:cNvPr>
          <p:cNvGrpSpPr/>
          <p:nvPr/>
        </p:nvGrpSpPr>
        <p:grpSpPr>
          <a:xfrm>
            <a:off x="5181600" y="2482947"/>
            <a:ext cx="1828800" cy="899160"/>
            <a:chOff x="5019671" y="2274333"/>
            <a:chExt cx="1828800" cy="899160"/>
          </a:xfrm>
        </p:grpSpPr>
        <p:sp>
          <p:nvSpPr>
            <p:cNvPr id="8" name="Trapezoid 7">
              <a:extLst>
                <a:ext uri="{FF2B5EF4-FFF2-40B4-BE49-F238E27FC236}">
                  <a16:creationId xmlns:a16="http://schemas.microsoft.com/office/drawing/2014/main" id="{8FE01203-C26A-41E9-B101-CC09761BCA1F}"/>
                </a:ext>
              </a:extLst>
            </p:cNvPr>
            <p:cNvSpPr/>
            <p:nvPr/>
          </p:nvSpPr>
          <p:spPr>
            <a:xfrm rot="5400000">
              <a:off x="6132191" y="2457213"/>
              <a:ext cx="899160" cy="533400"/>
            </a:xfrm>
            <a:prstGeom prst="trapezoid">
              <a:avLst>
                <a:gd name="adj" fmla="val 37857"/>
              </a:avLst>
            </a:prstGeom>
            <a:pattFill prst="ltUpDiag">
              <a:fgClr>
                <a:srgbClr val="333333"/>
              </a:fgClr>
              <a:bgClr>
                <a:schemeClr val="bg1"/>
              </a:bgClr>
            </a:pattFill>
            <a:ln>
              <a:solidFill>
                <a:srgbClr val="BB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rapezoid 9">
              <a:extLst>
                <a:ext uri="{FF2B5EF4-FFF2-40B4-BE49-F238E27FC236}">
                  <a16:creationId xmlns:a16="http://schemas.microsoft.com/office/drawing/2014/main" id="{11B2572D-A4BC-4F5E-95DE-E05411B6A954}"/>
                </a:ext>
              </a:extLst>
            </p:cNvPr>
            <p:cNvSpPr/>
            <p:nvPr/>
          </p:nvSpPr>
          <p:spPr>
            <a:xfrm rot="5400000">
              <a:off x="4836791" y="2457213"/>
              <a:ext cx="899160" cy="533400"/>
            </a:xfrm>
            <a:prstGeom prst="trapezoid">
              <a:avLst>
                <a:gd name="adj" fmla="val 37857"/>
              </a:avLst>
            </a:prstGeom>
            <a:pattFill prst="ltUpDiag">
              <a:fgClr>
                <a:srgbClr val="333333"/>
              </a:fgClr>
              <a:bgClr>
                <a:schemeClr val="bg1"/>
              </a:bgClr>
            </a:pattFill>
            <a:ln>
              <a:solidFill>
                <a:srgbClr val="BB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69D9781C-9568-4D11-81B1-4FCD7DD8BE65}"/>
                </a:ext>
              </a:extLst>
            </p:cNvPr>
            <p:cNvCxnSpPr>
              <a:cxnSpLocks/>
              <a:stCxn id="10" idx="0"/>
              <a:endCxn id="8" idx="2"/>
            </p:cNvCxnSpPr>
            <p:nvPr/>
          </p:nvCxnSpPr>
          <p:spPr>
            <a:xfrm>
              <a:off x="5553071" y="2723913"/>
              <a:ext cx="762000" cy="0"/>
            </a:xfrm>
            <a:prstGeom prst="line">
              <a:avLst/>
            </a:prstGeom>
            <a:ln w="76200">
              <a:solidFill>
                <a:srgbClr val="BB0000"/>
              </a:solidFill>
            </a:ln>
          </p:spPr>
          <p:style>
            <a:lnRef idx="1">
              <a:schemeClr val="accent1"/>
            </a:lnRef>
            <a:fillRef idx="0">
              <a:schemeClr val="accent1"/>
            </a:fillRef>
            <a:effectRef idx="0">
              <a:schemeClr val="accent1"/>
            </a:effectRef>
            <a:fontRef idx="minor">
              <a:schemeClr val="tx1"/>
            </a:fontRef>
          </p:style>
        </p:cxnSp>
      </p:grpSp>
      <p:grpSp>
        <p:nvGrpSpPr>
          <p:cNvPr id="2091" name="Group 2090">
            <a:extLst>
              <a:ext uri="{FF2B5EF4-FFF2-40B4-BE49-F238E27FC236}">
                <a16:creationId xmlns:a16="http://schemas.microsoft.com/office/drawing/2014/main" id="{3A83BE40-6ABC-4567-B622-EBAF79E59699}"/>
              </a:ext>
            </a:extLst>
          </p:cNvPr>
          <p:cNvGrpSpPr/>
          <p:nvPr/>
        </p:nvGrpSpPr>
        <p:grpSpPr>
          <a:xfrm>
            <a:off x="5401896" y="3899729"/>
            <a:ext cx="1388206" cy="1371600"/>
            <a:chOff x="5401896" y="3899729"/>
            <a:chExt cx="1388206" cy="1371600"/>
          </a:xfrm>
        </p:grpSpPr>
        <p:cxnSp>
          <p:nvCxnSpPr>
            <p:cNvPr id="13" name="Straight Connector 12">
              <a:extLst>
                <a:ext uri="{FF2B5EF4-FFF2-40B4-BE49-F238E27FC236}">
                  <a16:creationId xmlns:a16="http://schemas.microsoft.com/office/drawing/2014/main" id="{6FAB817A-3BA9-4797-B673-1A3C4E90C887}"/>
                </a:ext>
              </a:extLst>
            </p:cNvPr>
            <p:cNvCxnSpPr>
              <a:cxnSpLocks/>
            </p:cNvCxnSpPr>
            <p:nvPr/>
          </p:nvCxnSpPr>
          <p:spPr>
            <a:xfrm>
              <a:off x="5401896" y="3899731"/>
              <a:ext cx="1371600" cy="0"/>
            </a:xfrm>
            <a:prstGeom prst="line">
              <a:avLst/>
            </a:prstGeom>
            <a:ln w="38100">
              <a:solidFill>
                <a:srgbClr val="BB000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6A4E34FB-4196-4BC2-9E6C-E8386CF2D7A6}"/>
                </a:ext>
              </a:extLst>
            </p:cNvPr>
            <p:cNvCxnSpPr>
              <a:cxnSpLocks/>
            </p:cNvCxnSpPr>
            <p:nvPr/>
          </p:nvCxnSpPr>
          <p:spPr>
            <a:xfrm>
              <a:off x="5401896" y="3899729"/>
              <a:ext cx="0" cy="914400"/>
            </a:xfrm>
            <a:prstGeom prst="line">
              <a:avLst/>
            </a:prstGeom>
            <a:ln w="38100">
              <a:solidFill>
                <a:srgbClr val="BB000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A9D2AECA-4D0B-4A4F-AC8B-0E994613456D}"/>
                </a:ext>
              </a:extLst>
            </p:cNvPr>
            <p:cNvCxnSpPr>
              <a:cxnSpLocks/>
            </p:cNvCxnSpPr>
            <p:nvPr/>
          </p:nvCxnSpPr>
          <p:spPr>
            <a:xfrm>
              <a:off x="6779207" y="3899729"/>
              <a:ext cx="0" cy="914400"/>
            </a:xfrm>
            <a:prstGeom prst="line">
              <a:avLst/>
            </a:prstGeom>
            <a:ln w="38100">
              <a:solidFill>
                <a:srgbClr val="BB000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0496F4EE-5D62-4C99-9D80-30DFC62CEB5C}"/>
                </a:ext>
              </a:extLst>
            </p:cNvPr>
            <p:cNvCxnSpPr>
              <a:cxnSpLocks/>
            </p:cNvCxnSpPr>
            <p:nvPr/>
          </p:nvCxnSpPr>
          <p:spPr>
            <a:xfrm>
              <a:off x="5401896" y="4814129"/>
              <a:ext cx="457200" cy="457200"/>
            </a:xfrm>
            <a:prstGeom prst="line">
              <a:avLst/>
            </a:prstGeom>
            <a:ln w="38100">
              <a:solidFill>
                <a:srgbClr val="BB000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153C619-FB62-44D3-9766-EA93B4B954A3}"/>
                </a:ext>
              </a:extLst>
            </p:cNvPr>
            <p:cNvCxnSpPr>
              <a:cxnSpLocks/>
            </p:cNvCxnSpPr>
            <p:nvPr/>
          </p:nvCxnSpPr>
          <p:spPr>
            <a:xfrm flipV="1">
              <a:off x="6332902" y="4814127"/>
              <a:ext cx="457200" cy="457200"/>
            </a:xfrm>
            <a:prstGeom prst="line">
              <a:avLst/>
            </a:prstGeom>
            <a:ln w="38100">
              <a:solidFill>
                <a:srgbClr val="BB0000"/>
              </a:solidFill>
            </a:ln>
          </p:spPr>
          <p:style>
            <a:lnRef idx="1">
              <a:schemeClr val="accent1"/>
            </a:lnRef>
            <a:fillRef idx="0">
              <a:schemeClr val="accent1"/>
            </a:fillRef>
            <a:effectRef idx="0">
              <a:schemeClr val="accent1"/>
            </a:effectRef>
            <a:fontRef idx="minor">
              <a:schemeClr val="tx1"/>
            </a:fontRef>
          </p:style>
        </p:cxnSp>
      </p:grpSp>
      <p:cxnSp>
        <p:nvCxnSpPr>
          <p:cNvPr id="26" name="Straight Connector 25">
            <a:extLst>
              <a:ext uri="{FF2B5EF4-FFF2-40B4-BE49-F238E27FC236}">
                <a16:creationId xmlns:a16="http://schemas.microsoft.com/office/drawing/2014/main" id="{115B4A2E-6CB2-4668-BE74-B7369BCBE36F}"/>
              </a:ext>
            </a:extLst>
          </p:cNvPr>
          <p:cNvCxnSpPr>
            <a:cxnSpLocks/>
          </p:cNvCxnSpPr>
          <p:nvPr/>
        </p:nvCxnSpPr>
        <p:spPr>
          <a:xfrm flipH="1" flipV="1">
            <a:off x="6332903" y="5271328"/>
            <a:ext cx="685800" cy="914400"/>
          </a:xfrm>
          <a:prstGeom prst="line">
            <a:avLst/>
          </a:prstGeom>
          <a:ln w="38100">
            <a:solidFill>
              <a:srgbClr val="BB0000"/>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4DC27E96-DB84-45D6-9A2B-9017BE18FB1A}"/>
              </a:ext>
            </a:extLst>
          </p:cNvPr>
          <p:cNvCxnSpPr>
            <a:cxnSpLocks/>
          </p:cNvCxnSpPr>
          <p:nvPr/>
        </p:nvCxnSpPr>
        <p:spPr>
          <a:xfrm flipV="1">
            <a:off x="5173296" y="5271326"/>
            <a:ext cx="685800" cy="914400"/>
          </a:xfrm>
          <a:prstGeom prst="line">
            <a:avLst/>
          </a:prstGeom>
          <a:ln w="38100">
            <a:solidFill>
              <a:srgbClr val="BB0000"/>
            </a:solidFill>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476C9353-D241-4F71-9285-F1019C798FFC}"/>
              </a:ext>
            </a:extLst>
          </p:cNvPr>
          <p:cNvSpPr txBox="1"/>
          <p:nvPr/>
        </p:nvSpPr>
        <p:spPr>
          <a:xfrm>
            <a:off x="5614987" y="5846234"/>
            <a:ext cx="962025" cy="369332"/>
          </a:xfrm>
          <a:prstGeom prst="rect">
            <a:avLst/>
          </a:prstGeom>
          <a:noFill/>
        </p:spPr>
        <p:txBody>
          <a:bodyPr wrap="square" rtlCol="0">
            <a:spAutoFit/>
          </a:bodyPr>
          <a:lstStyle/>
          <a:p>
            <a:pPr algn="ctr"/>
            <a:r>
              <a:rPr lang="en-US" dirty="0">
                <a:solidFill>
                  <a:srgbClr val="BB0000"/>
                </a:solidFill>
                <a:latin typeface="Arial Nova" panose="020B0504020202020204" pitchFamily="34" charset="0"/>
              </a:rPr>
              <a:t>Nozzle</a:t>
            </a:r>
          </a:p>
        </p:txBody>
      </p:sp>
      <p:sp>
        <p:nvSpPr>
          <p:cNvPr id="36" name="TextBox 35">
            <a:extLst>
              <a:ext uri="{FF2B5EF4-FFF2-40B4-BE49-F238E27FC236}">
                <a16:creationId xmlns:a16="http://schemas.microsoft.com/office/drawing/2014/main" id="{7166269A-3525-46D6-A0DD-70D96ECBFF5C}"/>
              </a:ext>
            </a:extLst>
          </p:cNvPr>
          <p:cNvSpPr txBox="1"/>
          <p:nvPr/>
        </p:nvSpPr>
        <p:spPr>
          <a:xfrm>
            <a:off x="6336506" y="2144970"/>
            <a:ext cx="962025" cy="369332"/>
          </a:xfrm>
          <a:prstGeom prst="rect">
            <a:avLst/>
          </a:prstGeom>
          <a:noFill/>
        </p:spPr>
        <p:txBody>
          <a:bodyPr wrap="square" rtlCol="0">
            <a:spAutoFit/>
          </a:bodyPr>
          <a:lstStyle/>
          <a:p>
            <a:r>
              <a:rPr lang="en-US" dirty="0">
                <a:solidFill>
                  <a:srgbClr val="BB0000"/>
                </a:solidFill>
                <a:latin typeface="Arial Nova" panose="020B0504020202020204" pitchFamily="34" charset="0"/>
              </a:rPr>
              <a:t>Pump</a:t>
            </a:r>
          </a:p>
        </p:txBody>
      </p:sp>
      <p:sp>
        <p:nvSpPr>
          <p:cNvPr id="37" name="TextBox 36">
            <a:extLst>
              <a:ext uri="{FF2B5EF4-FFF2-40B4-BE49-F238E27FC236}">
                <a16:creationId xmlns:a16="http://schemas.microsoft.com/office/drawing/2014/main" id="{822A70C5-C106-4C3E-BE4D-642AD68BA6FC}"/>
              </a:ext>
            </a:extLst>
          </p:cNvPr>
          <p:cNvSpPr txBox="1"/>
          <p:nvPr/>
        </p:nvSpPr>
        <p:spPr>
          <a:xfrm>
            <a:off x="4941094" y="2144415"/>
            <a:ext cx="962025" cy="369332"/>
          </a:xfrm>
          <a:prstGeom prst="rect">
            <a:avLst/>
          </a:prstGeom>
          <a:noFill/>
        </p:spPr>
        <p:txBody>
          <a:bodyPr wrap="square" rtlCol="0">
            <a:spAutoFit/>
          </a:bodyPr>
          <a:lstStyle/>
          <a:p>
            <a:pPr algn="r"/>
            <a:r>
              <a:rPr lang="en-US" dirty="0">
                <a:solidFill>
                  <a:srgbClr val="BB0000"/>
                </a:solidFill>
                <a:latin typeface="Arial Nova" panose="020B0504020202020204" pitchFamily="34" charset="0"/>
              </a:rPr>
              <a:t>Turbine</a:t>
            </a:r>
          </a:p>
        </p:txBody>
      </p:sp>
      <p:cxnSp>
        <p:nvCxnSpPr>
          <p:cNvPr id="38" name="Straight Arrow Connector 37">
            <a:extLst>
              <a:ext uri="{FF2B5EF4-FFF2-40B4-BE49-F238E27FC236}">
                <a16:creationId xmlns:a16="http://schemas.microsoft.com/office/drawing/2014/main" id="{1FE2597F-C342-4796-BE21-5C5513040C79}"/>
              </a:ext>
            </a:extLst>
          </p:cNvPr>
          <p:cNvCxnSpPr/>
          <p:nvPr/>
        </p:nvCxnSpPr>
        <p:spPr>
          <a:xfrm>
            <a:off x="6096000" y="1965325"/>
            <a:ext cx="0" cy="700205"/>
          </a:xfrm>
          <a:prstGeom prst="straightConnector1">
            <a:avLst/>
          </a:prstGeom>
          <a:ln w="28575">
            <a:solidFill>
              <a:srgbClr val="333333"/>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89BA1418-98CF-4E07-9F20-6BEAA557C75C}"/>
              </a:ext>
            </a:extLst>
          </p:cNvPr>
          <p:cNvCxnSpPr>
            <a:cxnSpLocks/>
          </p:cNvCxnSpPr>
          <p:nvPr/>
        </p:nvCxnSpPr>
        <p:spPr>
          <a:xfrm>
            <a:off x="6096000" y="2665530"/>
            <a:ext cx="381000" cy="0"/>
          </a:xfrm>
          <a:prstGeom prst="straightConnector1">
            <a:avLst/>
          </a:prstGeom>
          <a:ln w="28575">
            <a:solidFill>
              <a:srgbClr val="333333"/>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2464A0AA-F351-45A0-9844-08FFDDC2787B}"/>
              </a:ext>
            </a:extLst>
          </p:cNvPr>
          <p:cNvCxnSpPr>
            <a:cxnSpLocks/>
          </p:cNvCxnSpPr>
          <p:nvPr/>
        </p:nvCxnSpPr>
        <p:spPr>
          <a:xfrm>
            <a:off x="7018703" y="3098918"/>
            <a:ext cx="381000" cy="0"/>
          </a:xfrm>
          <a:prstGeom prst="straightConnector1">
            <a:avLst/>
          </a:prstGeom>
          <a:ln w="28575">
            <a:solidFill>
              <a:srgbClr val="333333"/>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B3D95FAD-769B-4B48-8407-1958804947CF}"/>
              </a:ext>
            </a:extLst>
          </p:cNvPr>
          <p:cNvCxnSpPr>
            <a:cxnSpLocks/>
          </p:cNvCxnSpPr>
          <p:nvPr/>
        </p:nvCxnSpPr>
        <p:spPr>
          <a:xfrm>
            <a:off x="7399703" y="3098918"/>
            <a:ext cx="0" cy="534870"/>
          </a:xfrm>
          <a:prstGeom prst="straightConnector1">
            <a:avLst/>
          </a:prstGeom>
          <a:ln w="28575">
            <a:solidFill>
              <a:srgbClr val="333333"/>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CAF3A2EE-3026-4AEC-861F-DA75D78CF1E0}"/>
              </a:ext>
            </a:extLst>
          </p:cNvPr>
          <p:cNvCxnSpPr>
            <a:cxnSpLocks/>
          </p:cNvCxnSpPr>
          <p:nvPr/>
        </p:nvCxnSpPr>
        <p:spPr>
          <a:xfrm flipH="1" flipV="1">
            <a:off x="6347097" y="3632161"/>
            <a:ext cx="1052607" cy="1627"/>
          </a:xfrm>
          <a:prstGeom prst="straightConnector1">
            <a:avLst/>
          </a:prstGeom>
          <a:ln w="28575">
            <a:solidFill>
              <a:srgbClr val="333333"/>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229264B9-5623-4C45-AECF-C4D315F630BD}"/>
              </a:ext>
            </a:extLst>
          </p:cNvPr>
          <p:cNvCxnSpPr>
            <a:cxnSpLocks/>
          </p:cNvCxnSpPr>
          <p:nvPr/>
        </p:nvCxnSpPr>
        <p:spPr>
          <a:xfrm>
            <a:off x="6356623" y="3631153"/>
            <a:ext cx="0" cy="503872"/>
          </a:xfrm>
          <a:prstGeom prst="straightConnector1">
            <a:avLst/>
          </a:prstGeom>
          <a:ln w="28575">
            <a:solidFill>
              <a:srgbClr val="333333"/>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F5BE1868-677D-46D0-8CE1-DA09DE1001E7}"/>
              </a:ext>
            </a:extLst>
          </p:cNvPr>
          <p:cNvCxnSpPr>
            <a:cxnSpLocks/>
          </p:cNvCxnSpPr>
          <p:nvPr/>
        </p:nvCxnSpPr>
        <p:spPr>
          <a:xfrm flipV="1">
            <a:off x="6237751" y="4031145"/>
            <a:ext cx="0" cy="76316"/>
          </a:xfrm>
          <a:prstGeom prst="straightConnector1">
            <a:avLst/>
          </a:prstGeom>
          <a:ln w="28575">
            <a:solidFill>
              <a:srgbClr val="333333"/>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BE1A6095-1882-4F96-8659-FE4AE8A747A6}"/>
              </a:ext>
            </a:extLst>
          </p:cNvPr>
          <p:cNvCxnSpPr>
            <a:cxnSpLocks/>
          </p:cNvCxnSpPr>
          <p:nvPr/>
        </p:nvCxnSpPr>
        <p:spPr>
          <a:xfrm>
            <a:off x="6356623" y="4064035"/>
            <a:ext cx="0" cy="585787"/>
          </a:xfrm>
          <a:prstGeom prst="line">
            <a:avLst/>
          </a:prstGeom>
          <a:ln w="28575">
            <a:solidFill>
              <a:srgbClr val="333333"/>
            </a:solidFill>
          </a:ln>
        </p:spPr>
        <p:style>
          <a:lnRef idx="1">
            <a:schemeClr val="accent1"/>
          </a:lnRef>
          <a:fillRef idx="0">
            <a:schemeClr val="accent1"/>
          </a:fillRef>
          <a:effectRef idx="0">
            <a:schemeClr val="accent1"/>
          </a:effectRef>
          <a:fontRef idx="minor">
            <a:schemeClr val="tx1"/>
          </a:fontRef>
        </p:style>
      </p:cxnSp>
      <p:sp>
        <p:nvSpPr>
          <p:cNvPr id="61" name="Arc 60">
            <a:extLst>
              <a:ext uri="{FF2B5EF4-FFF2-40B4-BE49-F238E27FC236}">
                <a16:creationId xmlns:a16="http://schemas.microsoft.com/office/drawing/2014/main" id="{022671D3-C23D-4FF1-9C6F-2AA0504ECCB4}"/>
              </a:ext>
            </a:extLst>
          </p:cNvPr>
          <p:cNvSpPr/>
          <p:nvPr/>
        </p:nvSpPr>
        <p:spPr>
          <a:xfrm>
            <a:off x="6237751" y="4596730"/>
            <a:ext cx="118872" cy="118872"/>
          </a:xfrm>
          <a:prstGeom prst="arc">
            <a:avLst>
              <a:gd name="adj1" fmla="val 6600"/>
              <a:gd name="adj2" fmla="val 11131239"/>
            </a:avLst>
          </a:prstGeom>
          <a:ln w="28575">
            <a:solidFill>
              <a:srgbClr val="33333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63" name="Straight Connector 62">
            <a:extLst>
              <a:ext uri="{FF2B5EF4-FFF2-40B4-BE49-F238E27FC236}">
                <a16:creationId xmlns:a16="http://schemas.microsoft.com/office/drawing/2014/main" id="{07D5D10D-865E-45BC-AD2C-E05E6C4DEB7B}"/>
              </a:ext>
            </a:extLst>
          </p:cNvPr>
          <p:cNvCxnSpPr>
            <a:cxnSpLocks/>
          </p:cNvCxnSpPr>
          <p:nvPr/>
        </p:nvCxnSpPr>
        <p:spPr>
          <a:xfrm>
            <a:off x="6237751" y="4069303"/>
            <a:ext cx="0" cy="585787"/>
          </a:xfrm>
          <a:prstGeom prst="line">
            <a:avLst/>
          </a:prstGeom>
          <a:ln w="28575">
            <a:solidFill>
              <a:srgbClr val="333333"/>
            </a:solidFill>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01B8C620-152E-4497-BE05-2B909D5A6FF0}"/>
              </a:ext>
            </a:extLst>
          </p:cNvPr>
          <p:cNvCxnSpPr>
            <a:cxnSpLocks/>
          </p:cNvCxnSpPr>
          <p:nvPr/>
        </p:nvCxnSpPr>
        <p:spPr>
          <a:xfrm flipV="1">
            <a:off x="6237751" y="3098918"/>
            <a:ext cx="0" cy="970386"/>
          </a:xfrm>
          <a:prstGeom prst="straightConnector1">
            <a:avLst/>
          </a:prstGeom>
          <a:ln w="28575">
            <a:solidFill>
              <a:srgbClr val="333333"/>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DD5F0DBF-7822-4004-959A-43B4FE5B2B30}"/>
              </a:ext>
            </a:extLst>
          </p:cNvPr>
          <p:cNvCxnSpPr>
            <a:cxnSpLocks/>
          </p:cNvCxnSpPr>
          <p:nvPr/>
        </p:nvCxnSpPr>
        <p:spPr>
          <a:xfrm>
            <a:off x="7399703" y="3632161"/>
            <a:ext cx="24348" cy="2444789"/>
          </a:xfrm>
          <a:prstGeom prst="straightConnector1">
            <a:avLst/>
          </a:prstGeom>
          <a:ln w="28575">
            <a:solidFill>
              <a:srgbClr val="333333"/>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46B00264-2624-4C51-86CF-6CC5825C942C}"/>
              </a:ext>
            </a:extLst>
          </p:cNvPr>
          <p:cNvCxnSpPr>
            <a:cxnSpLocks/>
          </p:cNvCxnSpPr>
          <p:nvPr/>
        </p:nvCxnSpPr>
        <p:spPr>
          <a:xfrm flipH="1">
            <a:off x="6975690" y="6076950"/>
            <a:ext cx="448361" cy="0"/>
          </a:xfrm>
          <a:prstGeom prst="straightConnector1">
            <a:avLst/>
          </a:prstGeom>
          <a:ln w="28575">
            <a:solidFill>
              <a:srgbClr val="333333"/>
            </a:solidFill>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5DD3207C-ADE1-476B-9615-9CB881F50EE8}"/>
              </a:ext>
            </a:extLst>
          </p:cNvPr>
          <p:cNvCxnSpPr>
            <a:cxnSpLocks/>
          </p:cNvCxnSpPr>
          <p:nvPr/>
        </p:nvCxnSpPr>
        <p:spPr>
          <a:xfrm flipH="1" flipV="1">
            <a:off x="6391275" y="5271326"/>
            <a:ext cx="597083" cy="805627"/>
          </a:xfrm>
          <a:prstGeom prst="straightConnector1">
            <a:avLst/>
          </a:prstGeom>
          <a:ln w="28575">
            <a:solidFill>
              <a:srgbClr val="333333"/>
            </a:solidFill>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2F85BBA3-4541-4BB3-9A24-9D9031A3F8B2}"/>
              </a:ext>
            </a:extLst>
          </p:cNvPr>
          <p:cNvCxnSpPr>
            <a:cxnSpLocks/>
          </p:cNvCxnSpPr>
          <p:nvPr/>
        </p:nvCxnSpPr>
        <p:spPr>
          <a:xfrm flipV="1">
            <a:off x="6391275" y="4809729"/>
            <a:ext cx="457199" cy="461597"/>
          </a:xfrm>
          <a:prstGeom prst="straightConnector1">
            <a:avLst/>
          </a:prstGeom>
          <a:ln w="28575">
            <a:solidFill>
              <a:srgbClr val="333333"/>
            </a:solidFill>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F2BC5C08-50AF-4009-A87C-431FFC2FF4CC}"/>
              </a:ext>
            </a:extLst>
          </p:cNvPr>
          <p:cNvCxnSpPr>
            <a:cxnSpLocks/>
          </p:cNvCxnSpPr>
          <p:nvPr/>
        </p:nvCxnSpPr>
        <p:spPr>
          <a:xfrm flipV="1">
            <a:off x="6844873" y="4129074"/>
            <a:ext cx="3601" cy="689453"/>
          </a:xfrm>
          <a:prstGeom prst="straightConnector1">
            <a:avLst/>
          </a:prstGeom>
          <a:ln w="28575">
            <a:solidFill>
              <a:srgbClr val="333333"/>
            </a:solidFill>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32080807-2F48-4E7C-8192-562482049BF4}"/>
              </a:ext>
            </a:extLst>
          </p:cNvPr>
          <p:cNvCxnSpPr>
            <a:cxnSpLocks/>
          </p:cNvCxnSpPr>
          <p:nvPr/>
        </p:nvCxnSpPr>
        <p:spPr>
          <a:xfrm flipH="1" flipV="1">
            <a:off x="5693473" y="3095957"/>
            <a:ext cx="544278" cy="2961"/>
          </a:xfrm>
          <a:prstGeom prst="straightConnector1">
            <a:avLst/>
          </a:prstGeom>
          <a:ln w="28575">
            <a:solidFill>
              <a:srgbClr val="333333"/>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0E111D55-1575-4C47-A223-1FA5652A8621}"/>
              </a:ext>
            </a:extLst>
          </p:cNvPr>
          <p:cNvCxnSpPr>
            <a:cxnSpLocks/>
          </p:cNvCxnSpPr>
          <p:nvPr/>
        </p:nvCxnSpPr>
        <p:spPr>
          <a:xfrm flipH="1">
            <a:off x="4942352" y="3248357"/>
            <a:ext cx="239247" cy="0"/>
          </a:xfrm>
          <a:prstGeom prst="straightConnector1">
            <a:avLst/>
          </a:prstGeom>
          <a:ln w="28575">
            <a:solidFill>
              <a:srgbClr val="333333"/>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8F49B67E-AC28-44D4-81DE-1A9AD701BD94}"/>
              </a:ext>
            </a:extLst>
          </p:cNvPr>
          <p:cNvCxnSpPr>
            <a:cxnSpLocks/>
          </p:cNvCxnSpPr>
          <p:nvPr/>
        </p:nvCxnSpPr>
        <p:spPr>
          <a:xfrm flipH="1">
            <a:off x="4934049" y="3248357"/>
            <a:ext cx="8303" cy="472743"/>
          </a:xfrm>
          <a:prstGeom prst="straightConnector1">
            <a:avLst/>
          </a:prstGeom>
          <a:ln w="28575">
            <a:solidFill>
              <a:srgbClr val="333333"/>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7BD587F2-A9F3-4FFB-B792-C201B39E8EFE}"/>
              </a:ext>
            </a:extLst>
          </p:cNvPr>
          <p:cNvCxnSpPr>
            <a:cxnSpLocks/>
          </p:cNvCxnSpPr>
          <p:nvPr/>
        </p:nvCxnSpPr>
        <p:spPr>
          <a:xfrm>
            <a:off x="4934048" y="3721100"/>
            <a:ext cx="780952" cy="0"/>
          </a:xfrm>
          <a:prstGeom prst="straightConnector1">
            <a:avLst/>
          </a:prstGeom>
          <a:ln w="28575">
            <a:solidFill>
              <a:srgbClr val="333333"/>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72D5949F-9445-4A9F-A237-D612091AB662}"/>
              </a:ext>
            </a:extLst>
          </p:cNvPr>
          <p:cNvCxnSpPr>
            <a:cxnSpLocks/>
          </p:cNvCxnSpPr>
          <p:nvPr/>
        </p:nvCxnSpPr>
        <p:spPr>
          <a:xfrm flipH="1">
            <a:off x="5682709" y="3721100"/>
            <a:ext cx="10764" cy="1241425"/>
          </a:xfrm>
          <a:prstGeom prst="straightConnector1">
            <a:avLst/>
          </a:prstGeom>
          <a:ln w="28575">
            <a:solidFill>
              <a:srgbClr val="333333"/>
            </a:solidFill>
            <a:tailEnd type="triangle"/>
          </a:ln>
        </p:spPr>
        <p:style>
          <a:lnRef idx="1">
            <a:schemeClr val="accent1"/>
          </a:lnRef>
          <a:fillRef idx="0">
            <a:schemeClr val="accent1"/>
          </a:fillRef>
          <a:effectRef idx="0">
            <a:schemeClr val="accent1"/>
          </a:effectRef>
          <a:fontRef idx="minor">
            <a:schemeClr val="tx1"/>
          </a:fontRef>
        </p:style>
      </p:cxnSp>
      <p:sp>
        <p:nvSpPr>
          <p:cNvPr id="110" name="Arc 109">
            <a:extLst>
              <a:ext uri="{FF2B5EF4-FFF2-40B4-BE49-F238E27FC236}">
                <a16:creationId xmlns:a16="http://schemas.microsoft.com/office/drawing/2014/main" id="{F6980943-F176-4028-9193-04B5CBEB989A}"/>
              </a:ext>
            </a:extLst>
          </p:cNvPr>
          <p:cNvSpPr/>
          <p:nvPr/>
        </p:nvSpPr>
        <p:spPr>
          <a:xfrm rot="10800000">
            <a:off x="6618752" y="4034050"/>
            <a:ext cx="228600" cy="228600"/>
          </a:xfrm>
          <a:prstGeom prst="arc">
            <a:avLst>
              <a:gd name="adj1" fmla="val 6600"/>
              <a:gd name="adj2" fmla="val 11131239"/>
            </a:avLst>
          </a:prstGeom>
          <a:ln w="28575">
            <a:solidFill>
              <a:srgbClr val="33333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11" name="Straight Arrow Connector 110">
            <a:extLst>
              <a:ext uri="{FF2B5EF4-FFF2-40B4-BE49-F238E27FC236}">
                <a16:creationId xmlns:a16="http://schemas.microsoft.com/office/drawing/2014/main" id="{C1A58863-4967-4837-8BEC-054E961BC13A}"/>
              </a:ext>
            </a:extLst>
          </p:cNvPr>
          <p:cNvCxnSpPr>
            <a:cxnSpLocks/>
          </p:cNvCxnSpPr>
          <p:nvPr/>
        </p:nvCxnSpPr>
        <p:spPr>
          <a:xfrm>
            <a:off x="6620187" y="4148350"/>
            <a:ext cx="10994" cy="501472"/>
          </a:xfrm>
          <a:prstGeom prst="straightConnector1">
            <a:avLst/>
          </a:prstGeom>
          <a:ln w="28575">
            <a:solidFill>
              <a:srgbClr val="333333"/>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6181AA37-2C80-43F8-BADC-A38C6D1BBA36}"/>
              </a:ext>
            </a:extLst>
          </p:cNvPr>
          <p:cNvCxnSpPr>
            <a:cxnSpLocks/>
          </p:cNvCxnSpPr>
          <p:nvPr/>
        </p:nvCxnSpPr>
        <p:spPr>
          <a:xfrm flipV="1">
            <a:off x="4942352" y="1203170"/>
            <a:ext cx="0" cy="2045187"/>
          </a:xfrm>
          <a:prstGeom prst="straightConnector1">
            <a:avLst/>
          </a:prstGeom>
          <a:ln w="28575">
            <a:solidFill>
              <a:srgbClr val="333333"/>
            </a:solidFill>
            <a:tailEnd type="triangle"/>
          </a:ln>
        </p:spPr>
        <p:style>
          <a:lnRef idx="1">
            <a:schemeClr val="accent1"/>
          </a:lnRef>
          <a:fillRef idx="0">
            <a:schemeClr val="accent1"/>
          </a:fillRef>
          <a:effectRef idx="0">
            <a:schemeClr val="accent1"/>
          </a:effectRef>
          <a:fontRef idx="minor">
            <a:schemeClr val="tx1"/>
          </a:fontRef>
        </p:style>
      </p:cxnSp>
      <p:cxnSp>
        <p:nvCxnSpPr>
          <p:cNvPr id="117" name="Straight Arrow Connector 116">
            <a:extLst>
              <a:ext uri="{FF2B5EF4-FFF2-40B4-BE49-F238E27FC236}">
                <a16:creationId xmlns:a16="http://schemas.microsoft.com/office/drawing/2014/main" id="{969156AB-C50F-4656-AE72-F9705AD003D0}"/>
              </a:ext>
            </a:extLst>
          </p:cNvPr>
          <p:cNvCxnSpPr>
            <a:cxnSpLocks/>
          </p:cNvCxnSpPr>
          <p:nvPr/>
        </p:nvCxnSpPr>
        <p:spPr>
          <a:xfrm flipV="1">
            <a:off x="4941094" y="1203169"/>
            <a:ext cx="240505" cy="1"/>
          </a:xfrm>
          <a:prstGeom prst="straightConnector1">
            <a:avLst/>
          </a:prstGeom>
          <a:ln w="28575">
            <a:solidFill>
              <a:srgbClr val="333333"/>
            </a:solidFill>
            <a:tailEnd type="triangle"/>
          </a:ln>
        </p:spPr>
        <p:style>
          <a:lnRef idx="1">
            <a:schemeClr val="accent1"/>
          </a:lnRef>
          <a:fillRef idx="0">
            <a:schemeClr val="accent1"/>
          </a:fillRef>
          <a:effectRef idx="0">
            <a:schemeClr val="accent1"/>
          </a:effectRef>
          <a:fontRef idx="minor">
            <a:schemeClr val="tx1"/>
          </a:fontRef>
        </p:style>
      </p:cxnSp>
      <p:sp>
        <p:nvSpPr>
          <p:cNvPr id="2090" name="TextBox 2089">
            <a:extLst>
              <a:ext uri="{FF2B5EF4-FFF2-40B4-BE49-F238E27FC236}">
                <a16:creationId xmlns:a16="http://schemas.microsoft.com/office/drawing/2014/main" id="{FB42A6AC-1B45-4789-BC34-9E271E42C4C5}"/>
              </a:ext>
            </a:extLst>
          </p:cNvPr>
          <p:cNvSpPr txBox="1"/>
          <p:nvPr/>
        </p:nvSpPr>
        <p:spPr>
          <a:xfrm>
            <a:off x="7424051" y="4777859"/>
            <a:ext cx="865109" cy="369332"/>
          </a:xfrm>
          <a:prstGeom prst="rect">
            <a:avLst/>
          </a:prstGeom>
          <a:noFill/>
        </p:spPr>
        <p:txBody>
          <a:bodyPr wrap="square" rtlCol="0">
            <a:spAutoFit/>
          </a:bodyPr>
          <a:lstStyle/>
          <a:p>
            <a:r>
              <a:rPr lang="en-US" dirty="0">
                <a:latin typeface="Arial Nova" panose="020B0504020202020204" pitchFamily="34" charset="0"/>
              </a:rPr>
              <a:t>~60%</a:t>
            </a:r>
          </a:p>
        </p:txBody>
      </p:sp>
      <p:sp>
        <p:nvSpPr>
          <p:cNvPr id="122" name="TextBox 121">
            <a:extLst>
              <a:ext uri="{FF2B5EF4-FFF2-40B4-BE49-F238E27FC236}">
                <a16:creationId xmlns:a16="http://schemas.microsoft.com/office/drawing/2014/main" id="{27034CCD-609A-46C6-B1D7-4BF60C439CD7}"/>
              </a:ext>
            </a:extLst>
          </p:cNvPr>
          <p:cNvSpPr txBox="1"/>
          <p:nvPr/>
        </p:nvSpPr>
        <p:spPr>
          <a:xfrm>
            <a:off x="6510247" y="3330266"/>
            <a:ext cx="865109" cy="369332"/>
          </a:xfrm>
          <a:prstGeom prst="rect">
            <a:avLst/>
          </a:prstGeom>
          <a:noFill/>
        </p:spPr>
        <p:txBody>
          <a:bodyPr wrap="square" rtlCol="0">
            <a:spAutoFit/>
          </a:bodyPr>
          <a:lstStyle/>
          <a:p>
            <a:r>
              <a:rPr lang="en-US" dirty="0">
                <a:latin typeface="Arial Nova" panose="020B0504020202020204" pitchFamily="34" charset="0"/>
              </a:rPr>
              <a:t>~40%</a:t>
            </a:r>
          </a:p>
        </p:txBody>
      </p:sp>
      <p:sp>
        <p:nvSpPr>
          <p:cNvPr id="2092" name="TextBox 2091">
            <a:extLst>
              <a:ext uri="{FF2B5EF4-FFF2-40B4-BE49-F238E27FC236}">
                <a16:creationId xmlns:a16="http://schemas.microsoft.com/office/drawing/2014/main" id="{467ACEF6-95DD-4E0F-9B9A-E0D5C866A2D1}"/>
              </a:ext>
            </a:extLst>
          </p:cNvPr>
          <p:cNvSpPr txBox="1"/>
          <p:nvPr/>
        </p:nvSpPr>
        <p:spPr>
          <a:xfrm>
            <a:off x="4654796" y="4196835"/>
            <a:ext cx="764349" cy="369332"/>
          </a:xfrm>
          <a:prstGeom prst="rect">
            <a:avLst/>
          </a:prstGeom>
          <a:noFill/>
        </p:spPr>
        <p:txBody>
          <a:bodyPr wrap="square" rtlCol="0">
            <a:spAutoFit/>
          </a:bodyPr>
          <a:lstStyle/>
          <a:p>
            <a:pPr algn="ctr"/>
            <a:r>
              <a:rPr lang="en-US" dirty="0">
                <a:solidFill>
                  <a:srgbClr val="BB0000"/>
                </a:solidFill>
                <a:latin typeface="Arial Nova" panose="020B0504020202020204" pitchFamily="34" charset="0"/>
              </a:rPr>
              <a:t>Core</a:t>
            </a:r>
          </a:p>
        </p:txBody>
      </p:sp>
    </p:spTree>
    <p:extLst>
      <p:ext uri="{BB962C8B-B14F-4D97-AF65-F5344CB8AC3E}">
        <p14:creationId xmlns:p14="http://schemas.microsoft.com/office/powerpoint/2010/main" val="3436639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9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09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3"/>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4"/>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69"/>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7"/>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73"/>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76"/>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79"/>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88"/>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10"/>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11"/>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54"/>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55"/>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61"/>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63"/>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50"/>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66"/>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95"/>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2090"/>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122"/>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nodeType="clickEffect">
                                  <p:stCondLst>
                                    <p:cond delay="0"/>
                                  </p:stCondLst>
                                  <p:childTnLst>
                                    <p:set>
                                      <p:cBhvr>
                                        <p:cTn id="92" dur="1" fill="hold">
                                          <p:stCondLst>
                                            <p:cond delay="0"/>
                                          </p:stCondLst>
                                        </p:cTn>
                                        <p:tgtEl>
                                          <p:spTgt spid="98"/>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114"/>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117"/>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nodeType="clickEffect">
                                  <p:stCondLst>
                                    <p:cond delay="0"/>
                                  </p:stCondLst>
                                  <p:childTnLst>
                                    <p:set>
                                      <p:cBhvr>
                                        <p:cTn id="100" dur="1" fill="hold">
                                          <p:stCondLst>
                                            <p:cond delay="0"/>
                                          </p:stCondLst>
                                        </p:cTn>
                                        <p:tgtEl>
                                          <p:spTgt spid="101"/>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104"/>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10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34" grpId="0"/>
      <p:bldP spid="36" grpId="0"/>
      <p:bldP spid="37" grpId="0"/>
      <p:bldP spid="61" grpId="0" animBg="1"/>
      <p:bldP spid="110" grpId="0" animBg="1"/>
      <p:bldP spid="2090" grpId="0"/>
      <p:bldP spid="122" grpId="0"/>
      <p:bldP spid="2092" grpId="0"/>
    </p:bldLst>
  </p:timing>
</p:sld>
</file>

<file path=ppt/theme/theme1.xml><?xml version="1.0" encoding="utf-8"?>
<a:theme xmlns:a="http://schemas.openxmlformats.org/drawingml/2006/main" name="OSU">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SU.potx" id="{3BEE1CD0-C74F-4707-9A20-4BD25CE46F9D}" vid="{3076AB95-8521-475E-B3F0-592C82EC096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526920CCD2B7A540ACBF446D0D14D07F" ma:contentTypeVersion="11" ma:contentTypeDescription="Create a new document." ma:contentTypeScope="" ma:versionID="c978537bb7e913e80a1e07c2561966cc">
  <xsd:schema xmlns:xsd="http://www.w3.org/2001/XMLSchema" xmlns:xs="http://www.w3.org/2001/XMLSchema" xmlns:p="http://schemas.microsoft.com/office/2006/metadata/properties" xmlns:ns2="17500270-11a0-45a4-837c-2d5c7c567ab2" xmlns:ns3="04ab8534-626e-40b7-ac3a-1e1cabd93375" targetNamespace="http://schemas.microsoft.com/office/2006/metadata/properties" ma:root="true" ma:fieldsID="566585eb21079a8d948b46e15cd4d91b" ns2:_="" ns3:_="">
    <xsd:import namespace="17500270-11a0-45a4-837c-2d5c7c567ab2"/>
    <xsd:import namespace="04ab8534-626e-40b7-ac3a-1e1cabd93375"/>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MediaServiceAutoTags" minOccurs="0"/>
                <xsd:element ref="ns2:MediaServiceGenerationTime" minOccurs="0"/>
                <xsd:element ref="ns2:MediaServiceEventHashCode" minOccurs="0"/>
                <xsd:element ref="ns2:MediaServiceOCR"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7500270-11a0-45a4-837c-2d5c7c567ab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4" nillable="true" ma:displayName="Tags" ma:internalName="MediaServiceAutoTags"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4ab8534-626e-40b7-ac3a-1e1cabd93375"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8960F5F-5D8C-4C0A-9F27-9E06580D751C}">
  <ds:schemaRefs>
    <ds:schemaRef ds:uri="17500270-11a0-45a4-837c-2d5c7c567ab2"/>
    <ds:schemaRef ds:uri="http://purl.org/dc/terms/"/>
    <ds:schemaRef ds:uri="http://schemas.openxmlformats.org/package/2006/metadata/core-properties"/>
    <ds:schemaRef ds:uri="http://www.w3.org/XML/1998/namespace"/>
    <ds:schemaRef ds:uri="http://purl.org/dc/dcmitype/"/>
    <ds:schemaRef ds:uri="http://schemas.microsoft.com/office/2006/documentManagement/types"/>
    <ds:schemaRef ds:uri="http://schemas.microsoft.com/office/infopath/2007/PartnerControls"/>
    <ds:schemaRef ds:uri="http://schemas.microsoft.com/office/2006/metadata/properties"/>
    <ds:schemaRef ds:uri="04ab8534-626e-40b7-ac3a-1e1cabd93375"/>
    <ds:schemaRef ds:uri="http://purl.org/dc/elements/1.1/"/>
  </ds:schemaRefs>
</ds:datastoreItem>
</file>

<file path=customXml/itemProps2.xml><?xml version="1.0" encoding="utf-8"?>
<ds:datastoreItem xmlns:ds="http://schemas.openxmlformats.org/officeDocument/2006/customXml" ds:itemID="{EB0A9645-0100-4487-AF72-D3F3F6199265}">
  <ds:schemaRefs>
    <ds:schemaRef ds:uri="http://schemas.microsoft.com/sharepoint/v3/contenttype/forms"/>
  </ds:schemaRefs>
</ds:datastoreItem>
</file>

<file path=customXml/itemProps3.xml><?xml version="1.0" encoding="utf-8"?>
<ds:datastoreItem xmlns:ds="http://schemas.openxmlformats.org/officeDocument/2006/customXml" ds:itemID="{A2ABAE9F-88D6-4C8C-B27E-0F5B1A035E6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7500270-11a0-45a4-837c-2d5c7c567ab2"/>
    <ds:schemaRef ds:uri="04ab8534-626e-40b7-ac3a-1e1cabd9337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739</TotalTime>
  <Words>2128</Words>
  <Application>Microsoft Office PowerPoint</Application>
  <PresentationFormat>Widescreen</PresentationFormat>
  <Paragraphs>279</Paragraphs>
  <Slides>32</Slides>
  <Notes>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32</vt:i4>
      </vt:variant>
    </vt:vector>
  </HeadingPairs>
  <TitlesOfParts>
    <vt:vector size="38" baseType="lpstr">
      <vt:lpstr>Arial</vt:lpstr>
      <vt:lpstr>Arial Nova</vt:lpstr>
      <vt:lpstr>Arial Nova Light</vt:lpstr>
      <vt:lpstr>Calibri</vt:lpstr>
      <vt:lpstr>Cambria Math</vt:lpstr>
      <vt:lpstr>OSU</vt:lpstr>
      <vt:lpstr>Nuclear Thermal Propulsion at The Ohio State University</vt:lpstr>
      <vt:lpstr>Presentation Overview</vt:lpstr>
      <vt:lpstr>A Brief History of Nuclear Thermal Propulsion</vt:lpstr>
      <vt:lpstr>When did it all start?</vt:lpstr>
      <vt:lpstr>Project Rover and NERVA</vt:lpstr>
      <vt:lpstr>Cancelling NERVA</vt:lpstr>
      <vt:lpstr>I thought NTP was “dead”?</vt:lpstr>
      <vt:lpstr>How exactly does Nuclear Thermal Propulsion work?</vt:lpstr>
      <vt:lpstr>NTP Operation</vt:lpstr>
      <vt:lpstr>Fundamental Governing Equation</vt:lpstr>
      <vt:lpstr>How does NTP compare to chemical?</vt:lpstr>
      <vt:lpstr>NTP Operation</vt:lpstr>
      <vt:lpstr>Cross-Section of the NERVA Core [4]</vt:lpstr>
      <vt:lpstr>Tie Tube Detail</vt:lpstr>
      <vt:lpstr>How is NTP different than chemical?</vt:lpstr>
      <vt:lpstr>So how do you deal with the decay heat?</vt:lpstr>
      <vt:lpstr>Use of real-time simulations [4]</vt:lpstr>
      <vt:lpstr>Use of real-time simulations [4]</vt:lpstr>
      <vt:lpstr>Use of real-time simulations [4]</vt:lpstr>
      <vt:lpstr>Test Stand P&amp;ID</vt:lpstr>
      <vt:lpstr>Test Article Design</vt:lpstr>
      <vt:lpstr>Test Article Design</vt:lpstr>
      <vt:lpstr>Cap and Graphite Filler Structure</vt:lpstr>
      <vt:lpstr>Data Acquisition and Control System</vt:lpstr>
      <vt:lpstr>Control System Cycle</vt:lpstr>
      <vt:lpstr>Control System Overview</vt:lpstr>
      <vt:lpstr>Questions?</vt:lpstr>
      <vt:lpstr>Extra Slides</vt:lpstr>
      <vt:lpstr>Other OSU Efforts</vt:lpstr>
      <vt:lpstr>Tie Tube and Fuel Element Cross Section</vt:lpstr>
      <vt:lpstr>HALEU Inverted SNRE</vt:lpstr>
      <vt:lpstr>Reference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Noah Gula</dc:creator>
  <cp:lastModifiedBy>Gula, Noah</cp:lastModifiedBy>
  <cp:revision>222</cp:revision>
  <dcterms:created xsi:type="dcterms:W3CDTF">2020-12-15T19:14:33Z</dcterms:created>
  <dcterms:modified xsi:type="dcterms:W3CDTF">2021-08-09T13:04:32Z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0x010100526920CCD2B7A540ACBF446D0D14D07F</vt:lpwstr>
  </property>
</Properties>
</file>